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exto del título"/>
          <p:cNvSpPr txBox="1"/>
          <p:nvPr>
            <p:ph type="title"/>
          </p:nvPr>
        </p:nvSpPr>
        <p:spPr>
          <a:xfrm>
            <a:off x="685800" y="2130425"/>
            <a:ext cx="7772400" cy="1470025"/>
          </a:xfrm>
          <a:prstGeom prst="rect">
            <a:avLst/>
          </a:prstGeom>
        </p:spPr>
        <p:txBody>
          <a:bodyPr/>
          <a:lstStyle/>
          <a:p>
            <a:pPr/>
            <a:r>
              <a:t>Texto del título</a:t>
            </a:r>
          </a:p>
        </p:txBody>
      </p:sp>
      <p:sp>
        <p:nvSpPr>
          <p:cNvPr id="12" name="Nivel de texto 1…"/>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exto del título"/>
          <p:cNvSpPr txBox="1"/>
          <p:nvPr>
            <p:ph type="title"/>
          </p:nvPr>
        </p:nvSpPr>
        <p:spPr>
          <a:xfrm>
            <a:off x="457200" y="274638"/>
            <a:ext cx="8229600" cy="1143001"/>
          </a:xfrm>
          <a:prstGeom prst="rect">
            <a:avLst/>
          </a:prstGeom>
        </p:spPr>
        <p:txBody>
          <a:bodyPr/>
          <a:lstStyle/>
          <a:p>
            <a:pPr/>
            <a:r>
              <a:t>Texto del título</a:t>
            </a:r>
          </a:p>
        </p:txBody>
      </p:sp>
      <p:sp>
        <p:nvSpPr>
          <p:cNvPr id="21" name="Nivel de texto 1…"/>
          <p:cNvSpPr txBox="1"/>
          <p:nvPr>
            <p:ph type="body" idx="1"/>
          </p:nvPr>
        </p:nvSpPr>
        <p:spPr>
          <a:xfrm>
            <a:off x="457200" y="1600200"/>
            <a:ext cx="8229600" cy="4525963"/>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2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exto del título"/>
          <p:cNvSpPr txBox="1"/>
          <p:nvPr>
            <p:ph type="title"/>
          </p:nvPr>
        </p:nvSpPr>
        <p:spPr>
          <a:xfrm>
            <a:off x="722312" y="4406900"/>
            <a:ext cx="7772401" cy="1362075"/>
          </a:xfrm>
          <a:prstGeom prst="rect">
            <a:avLst/>
          </a:prstGeom>
        </p:spPr>
        <p:txBody>
          <a:bodyPr anchor="t"/>
          <a:lstStyle>
            <a:lvl1pPr algn="l">
              <a:defRPr b="1" cap="all" sz="4000"/>
            </a:lvl1pPr>
          </a:lstStyle>
          <a:p>
            <a:pPr/>
            <a:r>
              <a:t>Texto del título</a:t>
            </a:r>
          </a:p>
        </p:txBody>
      </p:sp>
      <p:sp>
        <p:nvSpPr>
          <p:cNvPr id="30" name="Nivel de texto 1…"/>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3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exto del título"/>
          <p:cNvSpPr txBox="1"/>
          <p:nvPr>
            <p:ph type="title"/>
          </p:nvPr>
        </p:nvSpPr>
        <p:spPr>
          <a:xfrm>
            <a:off x="457200" y="274638"/>
            <a:ext cx="8229600" cy="1143001"/>
          </a:xfrm>
          <a:prstGeom prst="rect">
            <a:avLst/>
          </a:prstGeom>
        </p:spPr>
        <p:txBody>
          <a:bodyPr/>
          <a:lstStyle/>
          <a:p>
            <a:pPr/>
            <a:r>
              <a:t>Texto del título</a:t>
            </a:r>
          </a:p>
        </p:txBody>
      </p:sp>
      <p:sp>
        <p:nvSpPr>
          <p:cNvPr id="39" name="Nivel de texto 1…"/>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Nivel de texto 1</a:t>
            </a:r>
          </a:p>
          <a:p>
            <a:pPr lvl="1"/>
            <a:r>
              <a:t>Nivel de texto 2</a:t>
            </a:r>
          </a:p>
          <a:p>
            <a:pPr lvl="2"/>
            <a:r>
              <a:t>Nivel de texto 3</a:t>
            </a:r>
          </a:p>
          <a:p>
            <a:pPr lvl="3"/>
            <a:r>
              <a:t>Nivel de texto 4</a:t>
            </a:r>
          </a:p>
          <a:p>
            <a:pPr lvl="4"/>
            <a:r>
              <a:t>Nivel de texto 5</a:t>
            </a:r>
          </a:p>
        </p:txBody>
      </p:sp>
      <p:sp>
        <p:nvSpPr>
          <p:cNvPr id="4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exto del título"/>
          <p:cNvSpPr txBox="1"/>
          <p:nvPr>
            <p:ph type="title"/>
          </p:nvPr>
        </p:nvSpPr>
        <p:spPr>
          <a:xfrm>
            <a:off x="457200" y="274638"/>
            <a:ext cx="8229600" cy="1143001"/>
          </a:xfrm>
          <a:prstGeom prst="rect">
            <a:avLst/>
          </a:prstGeom>
        </p:spPr>
        <p:txBody>
          <a:bodyPr/>
          <a:lstStyle/>
          <a:p>
            <a:pPr/>
            <a:r>
              <a:t>Texto del título</a:t>
            </a:r>
          </a:p>
        </p:txBody>
      </p:sp>
      <p:sp>
        <p:nvSpPr>
          <p:cNvPr id="48" name="Nivel de texto 1…"/>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Nivel de texto 1</a:t>
            </a:r>
          </a:p>
          <a:p>
            <a:pPr lvl="1"/>
            <a:r>
              <a:t>Nivel de texto 2</a:t>
            </a:r>
          </a:p>
          <a:p>
            <a:pPr lvl="2"/>
            <a:r>
              <a:t>Nivel de texto 3</a:t>
            </a:r>
          </a:p>
          <a:p>
            <a:pPr lvl="3"/>
            <a:r>
              <a:t>Nivel de texto 4</a:t>
            </a:r>
          </a:p>
          <a:p>
            <a:pPr lvl="4"/>
            <a:r>
              <a:t>Nivel de texto 5</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exto del título"/>
          <p:cNvSpPr txBox="1"/>
          <p:nvPr>
            <p:ph type="title"/>
          </p:nvPr>
        </p:nvSpPr>
        <p:spPr>
          <a:xfrm>
            <a:off x="457200" y="274638"/>
            <a:ext cx="8229600" cy="1143001"/>
          </a:xfrm>
          <a:prstGeom prst="rect">
            <a:avLst/>
          </a:prstGeom>
        </p:spPr>
        <p:txBody>
          <a:bodyPr/>
          <a:lstStyle/>
          <a:p>
            <a:pPr/>
            <a:r>
              <a:t>Texto del título</a:t>
            </a:r>
          </a:p>
        </p:txBody>
      </p:sp>
      <p:sp>
        <p:nvSpPr>
          <p:cNvPr id="5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exto del título"/>
          <p:cNvSpPr txBox="1"/>
          <p:nvPr>
            <p:ph type="title"/>
          </p:nvPr>
        </p:nvSpPr>
        <p:spPr>
          <a:xfrm>
            <a:off x="457200" y="273050"/>
            <a:ext cx="3008314" cy="1162050"/>
          </a:xfrm>
          <a:prstGeom prst="rect">
            <a:avLst/>
          </a:prstGeom>
        </p:spPr>
        <p:txBody>
          <a:bodyPr anchor="b"/>
          <a:lstStyle>
            <a:lvl1pPr algn="l">
              <a:defRPr b="1" sz="2000"/>
            </a:lvl1pPr>
          </a:lstStyle>
          <a:p>
            <a:pPr/>
            <a:r>
              <a:t>Texto del título</a:t>
            </a:r>
          </a:p>
        </p:txBody>
      </p:sp>
      <p:sp>
        <p:nvSpPr>
          <p:cNvPr id="73" name="Nivel de texto 1…"/>
          <p:cNvSpPr txBox="1"/>
          <p:nvPr>
            <p:ph type="body" sz="half" idx="1"/>
          </p:nvPr>
        </p:nvSpPr>
        <p:spPr>
          <a:xfrm>
            <a:off x="3575050" y="273050"/>
            <a:ext cx="5111750" cy="5853113"/>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exto del título"/>
          <p:cNvSpPr txBox="1"/>
          <p:nvPr>
            <p:ph type="title"/>
          </p:nvPr>
        </p:nvSpPr>
        <p:spPr>
          <a:xfrm>
            <a:off x="1792288" y="4800600"/>
            <a:ext cx="5486401" cy="566738"/>
          </a:xfrm>
          <a:prstGeom prst="rect">
            <a:avLst/>
          </a:prstGeom>
        </p:spPr>
        <p:txBody>
          <a:bodyPr anchor="b"/>
          <a:lstStyle>
            <a:lvl1pPr algn="l">
              <a:defRPr b="1" sz="2000"/>
            </a:lvl1pPr>
          </a:lstStyle>
          <a:p>
            <a:pPr/>
            <a:r>
              <a:t>Texto del título</a:t>
            </a:r>
          </a:p>
        </p:txBody>
      </p:sp>
      <p:sp>
        <p:nvSpPr>
          <p:cNvPr id="83" name="Picture Placeholder 2"/>
          <p:cNvSpPr/>
          <p:nvPr>
            <p:ph type="pic" sz="half" idx="21"/>
          </p:nvPr>
        </p:nvSpPr>
        <p:spPr>
          <a:xfrm>
            <a:off x="1792288" y="612775"/>
            <a:ext cx="5486401" cy="4114800"/>
          </a:xfrm>
          <a:prstGeom prst="rect">
            <a:avLst/>
          </a:prstGeom>
        </p:spPr>
        <p:txBody>
          <a:bodyPr lIns="91439" rIns="91439">
            <a:noAutofit/>
          </a:bodyPr>
          <a:lstStyle/>
          <a:p>
            <a:pPr/>
          </a:p>
        </p:txBody>
      </p:sp>
      <p:sp>
        <p:nvSpPr>
          <p:cNvPr id="84" name="Nivel de texto 1…"/>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Nivel de texto 1</a:t>
            </a:r>
          </a:p>
          <a:p>
            <a:pPr lvl="1"/>
            <a:r>
              <a:t>Nivel de texto 2</a:t>
            </a:r>
          </a:p>
          <a:p>
            <a:pPr lvl="2"/>
            <a:r>
              <a:t>Nivel de texto 3</a:t>
            </a:r>
          </a:p>
          <a:p>
            <a:pPr lvl="3"/>
            <a:r>
              <a:t>Nivel de texto 4</a:t>
            </a:r>
          </a:p>
          <a:p>
            <a:pPr lvl="4"/>
            <a:r>
              <a:t>Nivel de texto 5</a:t>
            </a:r>
          </a:p>
        </p:txBody>
      </p:sp>
      <p:sp>
        <p:nvSpPr>
          <p:cNvPr id="8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608965" y="92074"/>
            <a:ext cx="1096137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Texto del título</a:t>
            </a:r>
          </a:p>
        </p:txBody>
      </p:sp>
      <p:sp>
        <p:nvSpPr>
          <p:cNvPr id="3" name="Nivel de texto 1…"/>
          <p:cNvSpPr txBox="1"/>
          <p:nvPr>
            <p:ph type="body" idx="1"/>
          </p:nvPr>
        </p:nvSpPr>
        <p:spPr>
          <a:xfrm>
            <a:off x="608965" y="1600200"/>
            <a:ext cx="1096137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0.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3.jpeg"/><Relationship Id="rId5" Type="http://schemas.openxmlformats.org/officeDocument/2006/relationships/image" Target="../media/image58.png"/><Relationship Id="rId6" Type="http://schemas.openxmlformats.org/officeDocument/2006/relationships/image" Target="../media/image30.png"/><Relationship Id="rId7"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4" name="Rectangle 1"/>
          <p:cNvSpPr/>
          <p:nvPr/>
        </p:nvSpPr>
        <p:spPr>
          <a:xfrm>
            <a:off x="-1" y="0"/>
            <a:ext cx="12191697" cy="6858000"/>
          </a:xfrm>
          <a:prstGeom prst="rect">
            <a:avLst/>
          </a:prstGeom>
          <a:gradFill>
            <a:gsLst>
              <a:gs pos="0">
                <a:srgbClr val="162235">
                  <a:alpha val="92000"/>
                </a:srgbClr>
              </a:gs>
              <a:gs pos="100000">
                <a:srgbClr val="162235">
                  <a:alpha val="75000"/>
                </a:srgbClr>
              </a:gs>
            </a:gsLst>
            <a:lin ang="81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5" name="Rectangle 2"/>
          <p:cNvSpPr/>
          <p:nvPr/>
        </p:nvSpPr>
        <p:spPr>
          <a:xfrm>
            <a:off x="761979" y="542925"/>
            <a:ext cx="457189" cy="19050"/>
          </a:xfrm>
          <a:prstGeom prst="rect">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6" name="TextBox 3"/>
          <p:cNvSpPr txBox="1"/>
          <p:nvPr/>
        </p:nvSpPr>
        <p:spPr>
          <a:xfrm>
            <a:off x="1351753" y="419862"/>
            <a:ext cx="106515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CURSO INTENSIVO</a:t>
            </a:r>
          </a:p>
        </p:txBody>
      </p:sp>
      <p:sp>
        <p:nvSpPr>
          <p:cNvPr id="97" name="TextBox 4"/>
          <p:cNvSpPr txBox="1"/>
          <p:nvPr/>
        </p:nvSpPr>
        <p:spPr>
          <a:xfrm>
            <a:off x="3160191" y="2260032"/>
            <a:ext cx="5880837" cy="7853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5500"/>
              </a:lnSpc>
              <a:defRPr b="1" sz="4000">
                <a:solidFill>
                  <a:srgbClr val="37DCF2"/>
                </a:solidFill>
                <a:latin typeface="MiSans"/>
                <a:ea typeface="MiSans"/>
                <a:cs typeface="MiSans"/>
                <a:sym typeface="MiSans"/>
              </a:defRPr>
            </a:lvl1pPr>
          </a:lstStyle>
          <a:p>
            <a:pPr/>
            <a:r>
              <a:t>Reuniones de Negocios</a:t>
            </a:r>
          </a:p>
        </p:txBody>
      </p:sp>
      <p:sp>
        <p:nvSpPr>
          <p:cNvPr id="98" name="Rectangle 5"/>
          <p:cNvSpPr/>
          <p:nvPr/>
        </p:nvSpPr>
        <p:spPr>
          <a:xfrm>
            <a:off x="5486262" y="3209925"/>
            <a:ext cx="1219170" cy="38100"/>
          </a:xfrm>
          <a:prstGeom prst="rect">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99" name="TextBox 6"/>
          <p:cNvSpPr txBox="1"/>
          <p:nvPr/>
        </p:nvSpPr>
        <p:spPr>
          <a:xfrm>
            <a:off x="4456468" y="3485579"/>
            <a:ext cx="3288283" cy="72504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gn="ctr">
              <a:lnSpc>
                <a:spcPts val="2500"/>
              </a:lnSpc>
              <a:defRPr sz="1500">
                <a:solidFill>
                  <a:srgbClr val="F3F4F6"/>
                </a:solidFill>
                <a:latin typeface="MiSans"/>
                <a:ea typeface="MiSans"/>
                <a:cs typeface="MiSans"/>
                <a:sym typeface="MiSans"/>
              </a:defRPr>
            </a:pPr>
            <a:r>
              <a:t> Domina la comunicación intercultural</a:t>
            </a:r>
            <a:endParaRPr sz="1100">
              <a:solidFill>
                <a:srgbClr val="000000"/>
              </a:solidFill>
              <a:latin typeface="+mj-lt"/>
              <a:ea typeface="+mj-ea"/>
              <a:cs typeface="+mj-cs"/>
              <a:sym typeface="Calibri"/>
            </a:endParaRPr>
          </a:p>
          <a:p>
            <a:pPr algn="ctr">
              <a:lnSpc>
                <a:spcPts val="2500"/>
              </a:lnSpc>
              <a:defRPr sz="1500">
                <a:solidFill>
                  <a:srgbClr val="F3F4F6"/>
                </a:solidFill>
                <a:latin typeface="MiSans"/>
                <a:ea typeface="MiSans"/>
                <a:cs typeface="MiSans"/>
                <a:sym typeface="MiSans"/>
              </a:defRPr>
            </a:pPr>
            <a:r>
              <a:t> en el mundo empresarial hispano </a:t>
            </a:r>
          </a:p>
        </p:txBody>
      </p:sp>
      <p:sp>
        <p:nvSpPr>
          <p:cNvPr id="100" name="Rounded Rectangle 7"/>
          <p:cNvSpPr/>
          <p:nvPr/>
        </p:nvSpPr>
        <p:spPr>
          <a:xfrm>
            <a:off x="3352715" y="4981573"/>
            <a:ext cx="1981151" cy="438150"/>
          </a:xfrm>
          <a:prstGeom prst="roundRect">
            <a:avLst>
              <a:gd name="adj" fmla="val 50000"/>
            </a:avLst>
          </a:prstGeom>
          <a:solidFill>
            <a:srgbClr val="FFFFFF">
              <a:alpha val="10000"/>
            </a:srgbClr>
          </a:solidFill>
          <a:ln w="8255">
            <a:solidFill>
              <a:srgbClr val="FFFFFF"/>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01" name="Picture 8" descr="Picture 8"/>
          <p:cNvPicPr>
            <a:picLocks noChangeAspect="1"/>
          </p:cNvPicPr>
          <p:nvPr/>
        </p:nvPicPr>
        <p:blipFill>
          <a:blip r:embed="rId3">
            <a:extLst/>
          </a:blip>
          <a:stretch>
            <a:fillRect/>
          </a:stretch>
        </p:blipFill>
        <p:spPr>
          <a:xfrm>
            <a:off x="3552735" y="5119406"/>
            <a:ext cx="190496" cy="162486"/>
          </a:xfrm>
          <a:prstGeom prst="rect">
            <a:avLst/>
          </a:prstGeom>
          <a:ln w="12700">
            <a:miter lim="400000"/>
          </a:ln>
        </p:spPr>
      </p:pic>
      <p:sp>
        <p:nvSpPr>
          <p:cNvPr id="102" name="TextBox 9"/>
          <p:cNvSpPr txBox="1"/>
          <p:nvPr/>
        </p:nvSpPr>
        <p:spPr>
          <a:xfrm>
            <a:off x="3837716" y="5068062"/>
            <a:ext cx="112205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4 Semanas Intensivas</a:t>
            </a:r>
          </a:p>
        </p:txBody>
      </p:sp>
      <p:sp>
        <p:nvSpPr>
          <p:cNvPr id="103" name="Rounded Rectangle 10"/>
          <p:cNvSpPr/>
          <p:nvPr/>
        </p:nvSpPr>
        <p:spPr>
          <a:xfrm>
            <a:off x="5562460" y="4981573"/>
            <a:ext cx="1685883" cy="438150"/>
          </a:xfrm>
          <a:prstGeom prst="roundRect">
            <a:avLst>
              <a:gd name="adj" fmla="val 50000"/>
            </a:avLst>
          </a:prstGeom>
          <a:solidFill>
            <a:srgbClr val="FFFFFF">
              <a:alpha val="10000"/>
            </a:srgbClr>
          </a:solidFill>
          <a:ln w="8255">
            <a:solidFill>
              <a:srgbClr val="FFFFFF"/>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04" name="Picture 11" descr="Picture 11"/>
          <p:cNvPicPr>
            <a:picLocks noChangeAspect="1"/>
          </p:cNvPicPr>
          <p:nvPr/>
        </p:nvPicPr>
        <p:blipFill>
          <a:blip r:embed="rId4">
            <a:extLst/>
          </a:blip>
          <a:stretch>
            <a:fillRect/>
          </a:stretch>
        </p:blipFill>
        <p:spPr>
          <a:xfrm>
            <a:off x="5762480" y="5147421"/>
            <a:ext cx="190496" cy="106456"/>
          </a:xfrm>
          <a:prstGeom prst="rect">
            <a:avLst/>
          </a:prstGeom>
          <a:ln w="12700">
            <a:miter lim="400000"/>
          </a:ln>
        </p:spPr>
      </p:pic>
      <p:sp>
        <p:nvSpPr>
          <p:cNvPr id="105" name="TextBox 12"/>
          <p:cNvSpPr txBox="1"/>
          <p:nvPr/>
        </p:nvSpPr>
        <p:spPr>
          <a:xfrm>
            <a:off x="6047461" y="5068062"/>
            <a:ext cx="89613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Profesionales C1</a:t>
            </a:r>
          </a:p>
        </p:txBody>
      </p:sp>
      <p:sp>
        <p:nvSpPr>
          <p:cNvPr id="106" name="Rounded Rectangle 13"/>
          <p:cNvSpPr/>
          <p:nvPr/>
        </p:nvSpPr>
        <p:spPr>
          <a:xfrm>
            <a:off x="7476938" y="4981573"/>
            <a:ext cx="1362041" cy="438150"/>
          </a:xfrm>
          <a:prstGeom prst="roundRect">
            <a:avLst>
              <a:gd name="adj" fmla="val 50000"/>
            </a:avLst>
          </a:prstGeom>
          <a:solidFill>
            <a:srgbClr val="FFFFFF">
              <a:alpha val="10000"/>
            </a:srgbClr>
          </a:solidFill>
          <a:ln w="8255">
            <a:solidFill>
              <a:srgbClr val="FFFFFF"/>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07" name="Picture 14" descr="Picture 14"/>
          <p:cNvPicPr>
            <a:picLocks noChangeAspect="1"/>
          </p:cNvPicPr>
          <p:nvPr/>
        </p:nvPicPr>
        <p:blipFill>
          <a:blip r:embed="rId5">
            <a:extLst/>
          </a:blip>
          <a:stretch>
            <a:fillRect/>
          </a:stretch>
        </p:blipFill>
        <p:spPr>
          <a:xfrm>
            <a:off x="7676957" y="5119406"/>
            <a:ext cx="190496" cy="162486"/>
          </a:xfrm>
          <a:prstGeom prst="rect">
            <a:avLst/>
          </a:prstGeom>
          <a:ln w="12700">
            <a:miter lim="400000"/>
          </a:ln>
        </p:spPr>
      </p:pic>
      <p:sp>
        <p:nvSpPr>
          <p:cNvPr id="108" name="TextBox 15"/>
          <p:cNvSpPr txBox="1"/>
          <p:nvPr/>
        </p:nvSpPr>
        <p:spPr>
          <a:xfrm>
            <a:off x="7961938" y="5068062"/>
            <a:ext cx="65325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Intercultural</a:t>
            </a:r>
          </a:p>
        </p:txBody>
      </p:sp>
      <p:sp>
        <p:nvSpPr>
          <p:cNvPr id="109" name="TextBox 16"/>
          <p:cNvSpPr txBox="1"/>
          <p:nvPr/>
        </p:nvSpPr>
        <p:spPr>
          <a:xfrm>
            <a:off x="10306334" y="5982462"/>
            <a:ext cx="1105091"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r">
              <a:lnSpc>
                <a:spcPts val="1300"/>
              </a:lnSpc>
              <a:defRPr sz="800">
                <a:solidFill>
                  <a:srgbClr val="FFFFFF"/>
                </a:solidFill>
                <a:latin typeface="MiSans"/>
                <a:ea typeface="MiSans"/>
                <a:cs typeface="MiSans"/>
                <a:sym typeface="MiSans"/>
              </a:defRPr>
            </a:lvl1pPr>
          </a:lstStyle>
          <a:p>
            <a:pPr/>
            <a:r>
              <a:t>80 HORAS TOTALES</a:t>
            </a:r>
          </a:p>
        </p:txBody>
      </p:sp>
      <p:sp>
        <p:nvSpPr>
          <p:cNvPr id="110" name="TextBox 17"/>
          <p:cNvSpPr txBox="1"/>
          <p:nvPr/>
        </p:nvSpPr>
        <p:spPr>
          <a:xfrm>
            <a:off x="9658541" y="6208713"/>
            <a:ext cx="1752884"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r">
              <a:lnSpc>
                <a:spcPts val="1000"/>
              </a:lnSpc>
              <a:spcBef>
                <a:spcPts val="200"/>
              </a:spcBef>
              <a:defRPr sz="700">
                <a:solidFill>
                  <a:srgbClr val="FFFFFF"/>
                </a:solidFill>
                <a:latin typeface="MiSans"/>
                <a:ea typeface="MiSans"/>
                <a:cs typeface="MiSans"/>
                <a:sym typeface="MiSans"/>
              </a:defRPr>
            </a:lvl1pPr>
          </a:lstStyle>
          <a:p>
            <a:pPr/>
            <a:r>
              <a:t>LUNES A VIERNES · 4 HORAS DIARIAS</a:t>
            </a:r>
          </a:p>
        </p:txBody>
      </p:sp>
      <p:sp>
        <p:nvSpPr>
          <p:cNvPr id="111" name="Rounded Rectangle 18"/>
          <p:cNvSpPr/>
          <p:nvPr/>
        </p:nvSpPr>
        <p:spPr>
          <a:xfrm>
            <a:off x="0" y="5029200"/>
            <a:ext cx="1828755" cy="1828800"/>
          </a:xfrm>
          <a:prstGeom prst="roundRect">
            <a:avLst>
              <a:gd name="adj" fmla="val 0"/>
            </a:avLst>
          </a:prstGeom>
          <a:solidFill>
            <a:srgbClr val="37DCF2">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2" name="Rounded Rectangle 19"/>
          <p:cNvSpPr/>
          <p:nvPr/>
        </p:nvSpPr>
        <p:spPr>
          <a:xfrm>
            <a:off x="10972524" y="0"/>
            <a:ext cx="1219170" cy="1219200"/>
          </a:xfrm>
          <a:prstGeom prst="roundRect">
            <a:avLst>
              <a:gd name="adj" fmla="val 0"/>
            </a:avLst>
          </a:prstGeom>
          <a:solidFill>
            <a:srgbClr val="37DCF2">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satOff val="-4966"/>
            <a:lumOff val="-10549"/>
          </a:schemeClr>
        </a:solidFill>
      </p:bgPr>
    </p:bg>
    <p:spTree>
      <p:nvGrpSpPr>
        <p:cNvPr id="1" name=""/>
        <p:cNvGrpSpPr/>
        <p:nvPr/>
      </p:nvGrpSpPr>
      <p:grpSpPr>
        <a:xfrm>
          <a:off x="0" y="0"/>
          <a:ext cx="0" cy="0"/>
          <a:chOff x="0" y="0"/>
          <a:chExt cx="0" cy="0"/>
        </a:xfrm>
      </p:grpSpPr>
      <p:sp>
        <p:nvSpPr>
          <p:cNvPr id="114" name="Rectangle 1"/>
          <p:cNvSpPr/>
          <p:nvPr/>
        </p:nvSpPr>
        <p:spPr>
          <a:xfrm>
            <a:off x="0" y="0"/>
            <a:ext cx="6095847" cy="6858000"/>
          </a:xfrm>
          <a:prstGeom prst="rect">
            <a:avLst/>
          </a:prstGeom>
          <a:blipFill>
            <a:blip r:embed="rId2"/>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5" name="Rectangle 2"/>
          <p:cNvSpPr/>
          <p:nvPr/>
        </p:nvSpPr>
        <p:spPr>
          <a:xfrm>
            <a:off x="0" y="0"/>
            <a:ext cx="6095847" cy="6858000"/>
          </a:xfrm>
          <a:prstGeom prst="rect">
            <a:avLst/>
          </a:prstGeom>
          <a:gradFill>
            <a:gsLst>
              <a:gs pos="0">
                <a:srgbClr val="000000">
                  <a:alpha val="0"/>
                </a:srgbClr>
              </a:gs>
              <a:gs pos="100000">
                <a:srgbClr val="162235"/>
              </a:gs>
            </a:gsLst>
            <a:lin ang="108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16" name="Picture 3" descr="Picture 3"/>
          <p:cNvPicPr>
            <a:picLocks noChangeAspect="1"/>
          </p:cNvPicPr>
          <p:nvPr/>
        </p:nvPicPr>
        <p:blipFill>
          <a:blip r:embed="rId3">
            <a:extLst/>
          </a:blip>
          <a:stretch>
            <a:fillRect/>
          </a:stretch>
        </p:blipFill>
        <p:spPr>
          <a:xfrm>
            <a:off x="6705431" y="188595"/>
            <a:ext cx="228595" cy="194310"/>
          </a:xfrm>
          <a:prstGeom prst="rect">
            <a:avLst/>
          </a:prstGeom>
          <a:ln w="12700">
            <a:miter lim="400000"/>
          </a:ln>
        </p:spPr>
      </p:pic>
      <p:sp>
        <p:nvSpPr>
          <p:cNvPr id="117" name="TextBox 4"/>
          <p:cNvSpPr txBox="1"/>
          <p:nvPr/>
        </p:nvSpPr>
        <p:spPr>
          <a:xfrm>
            <a:off x="7028512" y="153161"/>
            <a:ext cx="129663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A7BB13"/>
                </a:solidFill>
                <a:latin typeface="MiSans"/>
                <a:ea typeface="MiSans"/>
                <a:cs typeface="MiSans"/>
                <a:sym typeface="MiSans"/>
              </a:defRPr>
            </a:lvl1pPr>
          </a:lstStyle>
          <a:p>
            <a:pPr/>
            <a:r>
              <a:t>SIMULACIÓN PRÁCTICA</a:t>
            </a:r>
          </a:p>
        </p:txBody>
      </p:sp>
      <p:sp>
        <p:nvSpPr>
          <p:cNvPr id="118" name="TextBox 5"/>
          <p:cNvSpPr txBox="1"/>
          <p:nvPr/>
        </p:nvSpPr>
        <p:spPr>
          <a:xfrm>
            <a:off x="6723719" y="780862"/>
            <a:ext cx="4521045" cy="9719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3200"/>
              </a:lnSpc>
              <a:spcBef>
                <a:spcPts val="500"/>
              </a:spcBef>
              <a:defRPr b="1" sz="2300">
                <a:solidFill>
                  <a:srgbClr val="FFFFFF"/>
                </a:solidFill>
                <a:latin typeface="MiSans"/>
                <a:ea typeface="MiSans"/>
                <a:cs typeface="MiSans"/>
                <a:sym typeface="MiSans"/>
              </a:defRPr>
            </a:pPr>
            <a:r>
              <a:t> ¿Qué pasa cuando falla</a:t>
            </a:r>
            <a:endParaRPr b="0" sz="1100">
              <a:solidFill>
                <a:srgbClr val="000000"/>
              </a:solidFill>
              <a:latin typeface="+mj-lt"/>
              <a:ea typeface="+mj-ea"/>
              <a:cs typeface="+mj-cs"/>
              <a:sym typeface="Calibri"/>
            </a:endParaRPr>
          </a:p>
          <a:p>
            <a:pPr>
              <a:lnSpc>
                <a:spcPts val="3200"/>
              </a:lnSpc>
              <a:spcBef>
                <a:spcPts val="500"/>
              </a:spcBef>
              <a:defRPr b="1" sz="2300">
                <a:solidFill>
                  <a:srgbClr val="FFFFFF"/>
                </a:solidFill>
                <a:latin typeface="MiSans"/>
                <a:ea typeface="MiSans"/>
                <a:cs typeface="MiSans"/>
                <a:sym typeface="MiSans"/>
              </a:defRPr>
            </a:pPr>
            <a:r>
              <a:t> la comunicación intercultural? </a:t>
            </a:r>
          </a:p>
        </p:txBody>
      </p:sp>
      <p:sp>
        <p:nvSpPr>
          <p:cNvPr id="119" name="Rectangle 6"/>
          <p:cNvSpPr/>
          <p:nvPr/>
        </p:nvSpPr>
        <p:spPr>
          <a:xfrm>
            <a:off x="6705431" y="2057400"/>
            <a:ext cx="761981" cy="38100"/>
          </a:xfrm>
          <a:prstGeom prst="rect">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20" name="Picture 7" descr="Picture 7"/>
          <p:cNvPicPr>
            <a:picLocks noChangeAspect="1"/>
          </p:cNvPicPr>
          <p:nvPr/>
        </p:nvPicPr>
        <p:blipFill>
          <a:blip r:embed="rId4">
            <a:extLst/>
          </a:blip>
          <a:stretch>
            <a:fillRect/>
          </a:stretch>
        </p:blipFill>
        <p:spPr>
          <a:xfrm>
            <a:off x="6705431" y="2572310"/>
            <a:ext cx="190496" cy="151280"/>
          </a:xfrm>
          <a:prstGeom prst="rect">
            <a:avLst/>
          </a:prstGeom>
          <a:ln w="12700">
            <a:miter lim="400000"/>
          </a:ln>
        </p:spPr>
      </p:pic>
      <p:sp>
        <p:nvSpPr>
          <p:cNvPr id="121" name="TextBox 8"/>
          <p:cNvSpPr txBox="1"/>
          <p:nvPr/>
        </p:nvSpPr>
        <p:spPr>
          <a:xfrm>
            <a:off x="7028512" y="2448940"/>
            <a:ext cx="1265801"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200"/>
              </a:spcBef>
              <a:defRPr b="1" sz="1000">
                <a:solidFill>
                  <a:srgbClr val="FFFFFF"/>
                </a:solidFill>
                <a:latin typeface="MiSans"/>
                <a:ea typeface="MiSans"/>
                <a:cs typeface="MiSans"/>
                <a:sym typeface="MiSans"/>
              </a:defRPr>
            </a:lvl1pPr>
          </a:lstStyle>
          <a:p>
            <a:pPr/>
            <a:r>
              <a:t>Proveedor español</a:t>
            </a:r>
          </a:p>
        </p:txBody>
      </p:sp>
      <p:sp>
        <p:nvSpPr>
          <p:cNvPr id="122" name="TextBox 9"/>
          <p:cNvSpPr txBox="1"/>
          <p:nvPr/>
        </p:nvSpPr>
        <p:spPr>
          <a:xfrm>
            <a:off x="7028512" y="2743962"/>
            <a:ext cx="121244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Contexto alto, relacional</a:t>
            </a:r>
          </a:p>
        </p:txBody>
      </p:sp>
      <p:sp>
        <p:nvSpPr>
          <p:cNvPr id="123" name="Rounded Rectangle 10"/>
          <p:cNvSpPr/>
          <p:nvPr/>
        </p:nvSpPr>
        <p:spPr>
          <a:xfrm>
            <a:off x="6705431" y="3124200"/>
            <a:ext cx="4876679" cy="990600"/>
          </a:xfrm>
          <a:prstGeom prst="roundRect">
            <a:avLst>
              <a:gd name="adj" fmla="val 0"/>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24" name="Round Same Side Corner Rectangle 11"/>
          <p:cNvSpPr/>
          <p:nvPr/>
        </p:nvSpPr>
        <p:spPr>
          <a:xfrm rot="16200000">
            <a:off x="6259662" y="3569968"/>
            <a:ext cx="990600" cy="9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 y="0"/>
                </a:moveTo>
                <a:lnTo>
                  <a:pt x="20520" y="0"/>
                </a:lnTo>
                <a:cubicBezTo>
                  <a:pt x="21116" y="0"/>
                  <a:pt x="21600" y="4835"/>
                  <a:pt x="21600" y="10800"/>
                </a:cubicBezTo>
                <a:lnTo>
                  <a:pt x="21600" y="21600"/>
                </a:lnTo>
                <a:lnTo>
                  <a:pt x="0" y="21600"/>
                </a:lnTo>
                <a:lnTo>
                  <a:pt x="0" y="10800"/>
                </a:lnTo>
                <a:cubicBezTo>
                  <a:pt x="0" y="4835"/>
                  <a:pt x="484" y="0"/>
                  <a:pt x="1080" y="0"/>
                </a:cubicBezTo>
                <a:close/>
              </a:path>
            </a:pathLst>
          </a:cu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25" name="TextBox 12"/>
          <p:cNvSpPr txBox="1"/>
          <p:nvPr/>
        </p:nvSpPr>
        <p:spPr>
          <a:xfrm>
            <a:off x="6904690" y="3294189"/>
            <a:ext cx="4506736" cy="6506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p>
            <a:pPr>
              <a:lnSpc>
                <a:spcPts val="2200"/>
              </a:lnSpc>
              <a:defRPr sz="1300">
                <a:solidFill>
                  <a:srgbClr val="FFFFFF"/>
                </a:solidFill>
                <a:latin typeface="MiSans"/>
                <a:ea typeface="MiSans"/>
                <a:cs typeface="MiSans"/>
                <a:sym typeface="MiSans"/>
              </a:defRPr>
            </a:pPr>
            <a:r>
              <a:t> "Antes de empezar, cuénteme,</a:t>
            </a:r>
            <a:endParaRPr sz="1100">
              <a:solidFill>
                <a:srgbClr val="000000"/>
              </a:solidFill>
              <a:latin typeface="+mj-lt"/>
              <a:ea typeface="+mj-ea"/>
              <a:cs typeface="+mj-cs"/>
              <a:sym typeface="Calibri"/>
            </a:endParaRPr>
          </a:p>
          <a:p>
            <a:pPr>
              <a:lnSpc>
                <a:spcPts val="2200"/>
              </a:lnSpc>
              <a:defRPr sz="1300">
                <a:solidFill>
                  <a:srgbClr val="FFFFFF"/>
                </a:solidFill>
                <a:latin typeface="MiSans"/>
                <a:ea typeface="MiSans"/>
                <a:cs typeface="MiSans"/>
                <a:sym typeface="MiSans"/>
              </a:defRPr>
            </a:pPr>
            <a:r>
              <a:t>¿cómo está su familia?" </a:t>
            </a:r>
          </a:p>
        </p:txBody>
      </p:sp>
      <p:pic>
        <p:nvPicPr>
          <p:cNvPr id="126" name="Picture 13" descr="Picture 13"/>
          <p:cNvPicPr>
            <a:picLocks noChangeAspect="1"/>
          </p:cNvPicPr>
          <p:nvPr/>
        </p:nvPicPr>
        <p:blipFill>
          <a:blip r:embed="rId5">
            <a:extLst/>
          </a:blip>
          <a:stretch>
            <a:fillRect/>
          </a:stretch>
        </p:blipFill>
        <p:spPr>
          <a:xfrm>
            <a:off x="6705431" y="4403911"/>
            <a:ext cx="190496" cy="145677"/>
          </a:xfrm>
          <a:prstGeom prst="rect">
            <a:avLst/>
          </a:prstGeom>
          <a:ln w="12700">
            <a:miter lim="400000"/>
          </a:ln>
        </p:spPr>
      </p:pic>
      <p:sp>
        <p:nvSpPr>
          <p:cNvPr id="127" name="TextBox 14"/>
          <p:cNvSpPr txBox="1"/>
          <p:nvPr/>
        </p:nvSpPr>
        <p:spPr>
          <a:xfrm>
            <a:off x="7028512" y="4277741"/>
            <a:ext cx="1547954"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200"/>
              </a:spcBef>
              <a:defRPr b="1" sz="1000">
                <a:solidFill>
                  <a:srgbClr val="FFFFFF"/>
                </a:solidFill>
                <a:latin typeface="MiSans"/>
                <a:ea typeface="MiSans"/>
                <a:cs typeface="MiSans"/>
                <a:sym typeface="MiSans"/>
              </a:defRPr>
            </a:lvl1pPr>
          </a:lstStyle>
          <a:p>
            <a:pPr/>
            <a:r>
              <a:t>Cliente estadounidense</a:t>
            </a:r>
          </a:p>
        </p:txBody>
      </p:sp>
      <p:sp>
        <p:nvSpPr>
          <p:cNvPr id="128" name="TextBox 15"/>
          <p:cNvSpPr txBox="1"/>
          <p:nvPr/>
        </p:nvSpPr>
        <p:spPr>
          <a:xfrm>
            <a:off x="7028512" y="4572761"/>
            <a:ext cx="111079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Contexto bajo, directo</a:t>
            </a:r>
          </a:p>
        </p:txBody>
      </p:sp>
      <p:sp>
        <p:nvSpPr>
          <p:cNvPr id="129" name="Rounded Rectangle 16"/>
          <p:cNvSpPr/>
          <p:nvPr/>
        </p:nvSpPr>
        <p:spPr>
          <a:xfrm>
            <a:off x="6705431" y="4952998"/>
            <a:ext cx="4876679" cy="1009650"/>
          </a:xfrm>
          <a:prstGeom prst="roundRect">
            <a:avLst>
              <a:gd name="adj" fmla="val 0"/>
            </a:avLst>
          </a:prstGeom>
          <a:solidFill>
            <a:srgbClr val="FFFFFF">
              <a:alpha val="5000"/>
            </a:srgbClr>
          </a:solidFill>
          <a:ln w="8255">
            <a:solidFill>
              <a:srgbClr val="FFFFFF"/>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30" name="TextBox 17"/>
          <p:cNvSpPr txBox="1"/>
          <p:nvPr/>
        </p:nvSpPr>
        <p:spPr>
          <a:xfrm>
            <a:off x="6885640" y="5122991"/>
            <a:ext cx="4516261"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p>
            <a:pPr>
              <a:lnSpc>
                <a:spcPts val="2200"/>
              </a:lnSpc>
              <a:defRPr sz="1300">
                <a:solidFill>
                  <a:srgbClr val="FFFFFF"/>
                </a:solidFill>
                <a:latin typeface="MiSans"/>
                <a:ea typeface="MiSans"/>
                <a:cs typeface="MiSans"/>
                <a:sym typeface="MiSans"/>
              </a:defRPr>
            </a:pPr>
            <a:r>
              <a:t> "Vayamos directo al punto.</a:t>
            </a:r>
            <a:endParaRPr sz="1100">
              <a:solidFill>
                <a:srgbClr val="000000"/>
              </a:solidFill>
              <a:latin typeface="+mj-lt"/>
              <a:ea typeface="+mj-ea"/>
              <a:cs typeface="+mj-cs"/>
              <a:sym typeface="Calibri"/>
            </a:endParaRPr>
          </a:p>
          <a:p>
            <a:pPr>
              <a:lnSpc>
                <a:spcPts val="2200"/>
              </a:lnSpc>
              <a:defRPr sz="1300">
                <a:solidFill>
                  <a:srgbClr val="FFFFFF"/>
                </a:solidFill>
                <a:latin typeface="MiSans"/>
                <a:ea typeface="MiSans"/>
                <a:cs typeface="MiSans"/>
                <a:sym typeface="MiSans"/>
              </a:defRPr>
            </a:pPr>
            <a:r>
              <a:t>¿Cuándo estará listo el proyecto?" </a:t>
            </a:r>
          </a:p>
        </p:txBody>
      </p:sp>
      <p:pic>
        <p:nvPicPr>
          <p:cNvPr id="131" name="Picture 18" descr="Picture 18"/>
          <p:cNvPicPr>
            <a:picLocks noChangeAspect="1"/>
          </p:cNvPicPr>
          <p:nvPr/>
        </p:nvPicPr>
        <p:blipFill>
          <a:blip r:embed="rId6">
            <a:extLst/>
          </a:blip>
          <a:stretch>
            <a:fillRect/>
          </a:stretch>
        </p:blipFill>
        <p:spPr>
          <a:xfrm>
            <a:off x="6705431" y="6275421"/>
            <a:ext cx="228595" cy="185738"/>
          </a:xfrm>
          <a:prstGeom prst="rect">
            <a:avLst/>
          </a:prstGeom>
          <a:ln w="12700">
            <a:miter lim="400000"/>
          </a:ln>
        </p:spPr>
      </p:pic>
      <p:sp>
        <p:nvSpPr>
          <p:cNvPr id="132" name="TextBox 19"/>
          <p:cNvSpPr txBox="1"/>
          <p:nvPr/>
        </p:nvSpPr>
        <p:spPr>
          <a:xfrm>
            <a:off x="7066611" y="6224083"/>
            <a:ext cx="3244973" cy="28841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b="1" sz="900">
                <a:solidFill>
                  <a:srgbClr val="FFFFFF"/>
                </a:solidFill>
                <a:latin typeface="MiSans"/>
                <a:ea typeface="MiSans"/>
                <a:cs typeface="MiSans"/>
                <a:sym typeface="MiSans"/>
              </a:defRPr>
            </a:lvl1pPr>
          </a:lstStyle>
          <a:p>
            <a:pPr/>
            <a:r>
              <a:t>Resultado: Tensión, malentendidos, pérdida de confianza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2235"/>
        </a:solidFill>
      </p:bgPr>
    </p:bg>
    <p:spTree>
      <p:nvGrpSpPr>
        <p:cNvPr id="1" name=""/>
        <p:cNvGrpSpPr/>
        <p:nvPr/>
      </p:nvGrpSpPr>
      <p:grpSpPr>
        <a:xfrm>
          <a:off x="0" y="0"/>
          <a:ext cx="0" cy="0"/>
          <a:chOff x="0" y="0"/>
          <a:chExt cx="0" cy="0"/>
        </a:xfrm>
      </p:grpSpPr>
      <p:pic>
        <p:nvPicPr>
          <p:cNvPr id="134" name="Picture 1" descr="Picture 1"/>
          <p:cNvPicPr>
            <a:picLocks noChangeAspect="1"/>
          </p:cNvPicPr>
          <p:nvPr/>
        </p:nvPicPr>
        <p:blipFill>
          <a:blip r:embed="rId2">
            <a:extLst/>
          </a:blip>
          <a:stretch>
            <a:fillRect/>
          </a:stretch>
        </p:blipFill>
        <p:spPr>
          <a:xfrm>
            <a:off x="609584" y="289247"/>
            <a:ext cx="285743" cy="221603"/>
          </a:xfrm>
          <a:prstGeom prst="rect">
            <a:avLst/>
          </a:prstGeom>
          <a:ln w="12700">
            <a:miter lim="400000"/>
          </a:ln>
        </p:spPr>
      </p:pic>
      <p:sp>
        <p:nvSpPr>
          <p:cNvPr id="135" name="TextBox 2"/>
          <p:cNvSpPr txBox="1"/>
          <p:nvPr/>
        </p:nvSpPr>
        <p:spPr>
          <a:xfrm>
            <a:off x="2625779" y="764510"/>
            <a:ext cx="6729907"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¿Qué competencias necesitas para evitar esto?</a:t>
            </a:r>
          </a:p>
        </p:txBody>
      </p:sp>
      <p:sp>
        <p:nvSpPr>
          <p:cNvPr id="136" name="Rounded Rectangle 3"/>
          <p:cNvSpPr/>
          <p:nvPr/>
        </p:nvSpPr>
        <p:spPr>
          <a:xfrm>
            <a:off x="609584" y="1885950"/>
            <a:ext cx="3457489" cy="3895724"/>
          </a:xfrm>
          <a:prstGeom prst="roundRect">
            <a:avLst>
              <a:gd name="adj" fmla="val 6611"/>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37" name="Rounded Rectangle 4"/>
          <p:cNvSpPr/>
          <p:nvPr/>
        </p:nvSpPr>
        <p:spPr>
          <a:xfrm>
            <a:off x="923900" y="2238375"/>
            <a:ext cx="428615" cy="533399"/>
          </a:xfrm>
          <a:prstGeom prst="roundRect">
            <a:avLst>
              <a:gd name="adj" fmla="val 35555"/>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38" name="Picture 5" descr="Picture 5"/>
          <p:cNvPicPr>
            <a:picLocks noChangeAspect="1"/>
          </p:cNvPicPr>
          <p:nvPr/>
        </p:nvPicPr>
        <p:blipFill>
          <a:blip r:embed="rId3">
            <a:extLst/>
          </a:blip>
          <a:stretch>
            <a:fillRect/>
          </a:stretch>
        </p:blipFill>
        <p:spPr>
          <a:xfrm>
            <a:off x="1000099" y="2382609"/>
            <a:ext cx="285743" cy="244929"/>
          </a:xfrm>
          <a:prstGeom prst="rect">
            <a:avLst/>
          </a:prstGeom>
          <a:ln w="12700">
            <a:miter lim="400000"/>
          </a:ln>
        </p:spPr>
      </p:pic>
      <p:sp>
        <p:nvSpPr>
          <p:cNvPr id="139" name="TextBox 6"/>
          <p:cNvSpPr txBox="1"/>
          <p:nvPr/>
        </p:nvSpPr>
        <p:spPr>
          <a:xfrm>
            <a:off x="1485100" y="2328165"/>
            <a:ext cx="2315759"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Competencia Intercultural</a:t>
            </a:r>
          </a:p>
        </p:txBody>
      </p:sp>
      <p:sp>
        <p:nvSpPr>
          <p:cNvPr id="140" name="Rounded Rectangle 7"/>
          <p:cNvSpPr/>
          <p:nvPr/>
        </p:nvSpPr>
        <p:spPr>
          <a:xfrm>
            <a:off x="923900" y="3152775"/>
            <a:ext cx="47624"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1" name="TextBox 8"/>
          <p:cNvSpPr txBox="1"/>
          <p:nvPr/>
        </p:nvSpPr>
        <p:spPr>
          <a:xfrm>
            <a:off x="1104110" y="3056066"/>
            <a:ext cx="2630357"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Comprender estilos de comunicación por cultura</a:t>
            </a:r>
          </a:p>
        </p:txBody>
      </p:sp>
      <p:sp>
        <p:nvSpPr>
          <p:cNvPr id="142" name="Rounded Rectangle 9"/>
          <p:cNvSpPr/>
          <p:nvPr/>
        </p:nvSpPr>
        <p:spPr>
          <a:xfrm>
            <a:off x="923900" y="4029075"/>
            <a:ext cx="66674"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3" name="TextBox 10"/>
          <p:cNvSpPr txBox="1"/>
          <p:nvPr/>
        </p:nvSpPr>
        <p:spPr>
          <a:xfrm>
            <a:off x="1123160" y="4072066"/>
            <a:ext cx="2611307" cy="3712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Identificar contextos alto vs. bajo</a:t>
            </a:r>
          </a:p>
        </p:txBody>
      </p:sp>
      <p:sp>
        <p:nvSpPr>
          <p:cNvPr id="144" name="Rounded Rectangle 11"/>
          <p:cNvSpPr/>
          <p:nvPr/>
        </p:nvSpPr>
        <p:spPr>
          <a:xfrm>
            <a:off x="923900" y="4895848"/>
            <a:ext cx="57149" cy="76201"/>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5" name="TextBox 12"/>
          <p:cNvSpPr txBox="1"/>
          <p:nvPr/>
        </p:nvSpPr>
        <p:spPr>
          <a:xfrm>
            <a:off x="1113635" y="4799139"/>
            <a:ext cx="2620832" cy="6506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Adaptar tu comportamiento según cultura</a:t>
            </a:r>
          </a:p>
        </p:txBody>
      </p:sp>
      <p:sp>
        <p:nvSpPr>
          <p:cNvPr id="146" name="Rounded Rectangle 13"/>
          <p:cNvSpPr/>
          <p:nvPr/>
        </p:nvSpPr>
        <p:spPr>
          <a:xfrm>
            <a:off x="4371864" y="1885950"/>
            <a:ext cx="3457490" cy="3895724"/>
          </a:xfrm>
          <a:prstGeom prst="roundRect">
            <a:avLst>
              <a:gd name="adj" fmla="val 6611"/>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7" name="Rounded Rectangle 14"/>
          <p:cNvSpPr/>
          <p:nvPr/>
        </p:nvSpPr>
        <p:spPr>
          <a:xfrm>
            <a:off x="4686182" y="2238375"/>
            <a:ext cx="495288" cy="533399"/>
          </a:xfrm>
          <a:prstGeom prst="roundRect">
            <a:avLst>
              <a:gd name="adj" fmla="val 30769"/>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48" name="Picture 15" descr="Picture 15"/>
          <p:cNvPicPr>
            <a:picLocks noChangeAspect="1"/>
          </p:cNvPicPr>
          <p:nvPr/>
        </p:nvPicPr>
        <p:blipFill>
          <a:blip r:embed="rId4">
            <a:extLst/>
          </a:blip>
          <a:stretch>
            <a:fillRect/>
          </a:stretch>
        </p:blipFill>
        <p:spPr>
          <a:xfrm>
            <a:off x="4781429" y="2388442"/>
            <a:ext cx="285743" cy="233266"/>
          </a:xfrm>
          <a:prstGeom prst="rect">
            <a:avLst/>
          </a:prstGeom>
          <a:ln w="12700">
            <a:miter lim="400000"/>
          </a:ln>
        </p:spPr>
      </p:pic>
      <p:sp>
        <p:nvSpPr>
          <p:cNvPr id="149" name="TextBox 16"/>
          <p:cNvSpPr txBox="1"/>
          <p:nvPr/>
        </p:nvSpPr>
        <p:spPr>
          <a:xfrm>
            <a:off x="5304530" y="2328165"/>
            <a:ext cx="1999920"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Registro y Pragmática</a:t>
            </a:r>
          </a:p>
        </p:txBody>
      </p:sp>
      <p:sp>
        <p:nvSpPr>
          <p:cNvPr id="150" name="Rounded Rectangle 17"/>
          <p:cNvSpPr/>
          <p:nvPr/>
        </p:nvSpPr>
        <p:spPr>
          <a:xfrm>
            <a:off x="4686182" y="3152775"/>
            <a:ext cx="47624"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51" name="TextBox 18"/>
          <p:cNvSpPr txBox="1"/>
          <p:nvPr/>
        </p:nvSpPr>
        <p:spPr>
          <a:xfrm>
            <a:off x="4866390" y="3056066"/>
            <a:ext cx="2620833"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Usar el registro adecuado (formal/informal)</a:t>
            </a:r>
          </a:p>
        </p:txBody>
      </p:sp>
      <p:sp>
        <p:nvSpPr>
          <p:cNvPr id="152" name="Rounded Rectangle 19"/>
          <p:cNvSpPr/>
          <p:nvPr/>
        </p:nvSpPr>
        <p:spPr>
          <a:xfrm>
            <a:off x="4686182" y="4029075"/>
            <a:ext cx="47624"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53" name="TextBox 20"/>
          <p:cNvSpPr txBox="1"/>
          <p:nvPr/>
        </p:nvSpPr>
        <p:spPr>
          <a:xfrm>
            <a:off x="4866390" y="3932366"/>
            <a:ext cx="2630358"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Dominar marcadores discursivos profesionales</a:t>
            </a:r>
          </a:p>
        </p:txBody>
      </p:sp>
      <p:sp>
        <p:nvSpPr>
          <p:cNvPr id="154" name="Rounded Rectangle 21"/>
          <p:cNvSpPr/>
          <p:nvPr/>
        </p:nvSpPr>
        <p:spPr>
          <a:xfrm>
            <a:off x="4686182" y="4895848"/>
            <a:ext cx="76199" cy="76201"/>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55" name="TextBox 22"/>
          <p:cNvSpPr txBox="1"/>
          <p:nvPr/>
        </p:nvSpPr>
        <p:spPr>
          <a:xfrm>
            <a:off x="4885440" y="4938839"/>
            <a:ext cx="2601784" cy="3712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Aplicar estrategias de cortesía</a:t>
            </a:r>
          </a:p>
        </p:txBody>
      </p:sp>
      <p:sp>
        <p:nvSpPr>
          <p:cNvPr id="156" name="Rounded Rectangle 23"/>
          <p:cNvSpPr/>
          <p:nvPr/>
        </p:nvSpPr>
        <p:spPr>
          <a:xfrm>
            <a:off x="8124621" y="1885950"/>
            <a:ext cx="3457489" cy="3895724"/>
          </a:xfrm>
          <a:prstGeom prst="roundRect">
            <a:avLst>
              <a:gd name="adj" fmla="val 6611"/>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57" name="Rounded Rectangle 24"/>
          <p:cNvSpPr/>
          <p:nvPr/>
        </p:nvSpPr>
        <p:spPr>
          <a:xfrm>
            <a:off x="8438939" y="2238375"/>
            <a:ext cx="447664" cy="533399"/>
          </a:xfrm>
          <a:prstGeom prst="roundRect">
            <a:avLst>
              <a:gd name="adj" fmla="val 34042"/>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58" name="Picture 25" descr="Picture 25"/>
          <p:cNvPicPr>
            <a:picLocks noChangeAspect="1"/>
          </p:cNvPicPr>
          <p:nvPr/>
        </p:nvPicPr>
        <p:blipFill>
          <a:blip r:embed="rId5">
            <a:extLst/>
          </a:blip>
          <a:stretch>
            <a:fillRect/>
          </a:stretch>
        </p:blipFill>
        <p:spPr>
          <a:xfrm>
            <a:off x="8524661" y="2382609"/>
            <a:ext cx="285743" cy="244929"/>
          </a:xfrm>
          <a:prstGeom prst="rect">
            <a:avLst/>
          </a:prstGeom>
          <a:ln w="12700">
            <a:miter lim="400000"/>
          </a:ln>
        </p:spPr>
      </p:pic>
      <p:sp>
        <p:nvSpPr>
          <p:cNvPr id="159" name="TextBox 26"/>
          <p:cNvSpPr txBox="1"/>
          <p:nvPr/>
        </p:nvSpPr>
        <p:spPr>
          <a:xfrm>
            <a:off x="9019186" y="2328165"/>
            <a:ext cx="22469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Competencia Estratégica</a:t>
            </a:r>
          </a:p>
        </p:txBody>
      </p:sp>
      <p:sp>
        <p:nvSpPr>
          <p:cNvPr id="160" name="Rounded Rectangle 27"/>
          <p:cNvSpPr/>
          <p:nvPr/>
        </p:nvSpPr>
        <p:spPr>
          <a:xfrm>
            <a:off x="8438939" y="3152775"/>
            <a:ext cx="57149"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1" name="TextBox 28"/>
          <p:cNvSpPr txBox="1"/>
          <p:nvPr/>
        </p:nvSpPr>
        <p:spPr>
          <a:xfrm>
            <a:off x="8628671" y="3056066"/>
            <a:ext cx="2620833"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Estructurar argumentos efectivamente</a:t>
            </a:r>
          </a:p>
        </p:txBody>
      </p:sp>
      <p:sp>
        <p:nvSpPr>
          <p:cNvPr id="162" name="Rounded Rectangle 29"/>
          <p:cNvSpPr/>
          <p:nvPr/>
        </p:nvSpPr>
        <p:spPr>
          <a:xfrm>
            <a:off x="8438939" y="4029075"/>
            <a:ext cx="57149"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3" name="TextBox 30"/>
          <p:cNvSpPr txBox="1"/>
          <p:nvPr/>
        </p:nvSpPr>
        <p:spPr>
          <a:xfrm>
            <a:off x="8628671" y="3932366"/>
            <a:ext cx="2620833" cy="6506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Usar recursos lingüísticos estratégicos</a:t>
            </a:r>
          </a:p>
        </p:txBody>
      </p:sp>
      <p:sp>
        <p:nvSpPr>
          <p:cNvPr id="164" name="Rounded Rectangle 31"/>
          <p:cNvSpPr/>
          <p:nvPr/>
        </p:nvSpPr>
        <p:spPr>
          <a:xfrm>
            <a:off x="8438939" y="4895848"/>
            <a:ext cx="66674" cy="76201"/>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5" name="TextBox 32"/>
          <p:cNvSpPr txBox="1"/>
          <p:nvPr/>
        </p:nvSpPr>
        <p:spPr>
          <a:xfrm>
            <a:off x="8638196" y="4938839"/>
            <a:ext cx="2611308" cy="3712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Resolver conflictos comunicativos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satOff val="-4966"/>
            <a:lumOff val="-10549"/>
          </a:schemeClr>
        </a:solidFill>
      </p:bgPr>
    </p:bg>
    <p:spTree>
      <p:nvGrpSpPr>
        <p:cNvPr id="1" name=""/>
        <p:cNvGrpSpPr/>
        <p:nvPr/>
      </p:nvGrpSpPr>
      <p:grpSpPr>
        <a:xfrm>
          <a:off x="0" y="0"/>
          <a:ext cx="0" cy="0"/>
          <a:chOff x="0" y="0"/>
          <a:chExt cx="0" cy="0"/>
        </a:xfrm>
      </p:grpSpPr>
      <p:sp>
        <p:nvSpPr>
          <p:cNvPr id="167" name="Rounded Rectangle 1"/>
          <p:cNvSpPr/>
          <p:nvPr/>
        </p:nvSpPr>
        <p:spPr>
          <a:xfrm>
            <a:off x="609584" y="171450"/>
            <a:ext cx="457188" cy="457200"/>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8" name="TextBox 2"/>
          <p:cNvSpPr txBox="1"/>
          <p:nvPr/>
        </p:nvSpPr>
        <p:spPr>
          <a:xfrm>
            <a:off x="789792" y="223139"/>
            <a:ext cx="2213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1</a:t>
            </a:r>
          </a:p>
        </p:txBody>
      </p:sp>
      <p:sp>
        <p:nvSpPr>
          <p:cNvPr id="169" name="TextBox 3"/>
          <p:cNvSpPr txBox="1"/>
          <p:nvPr/>
        </p:nvSpPr>
        <p:spPr>
          <a:xfrm>
            <a:off x="1199357" y="10286"/>
            <a:ext cx="111635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200"/>
              </a:spcBef>
              <a:defRPr sz="800">
                <a:latin typeface="MiSans"/>
                <a:ea typeface="MiSans"/>
                <a:cs typeface="MiSans"/>
                <a:sym typeface="MiSans"/>
              </a:defRPr>
            </a:lvl1pPr>
          </a:lstStyle>
          <a:p>
            <a:pPr/>
            <a:r>
              <a:t>Actividad Experiencial</a:t>
            </a:r>
          </a:p>
        </p:txBody>
      </p:sp>
      <p:sp>
        <p:nvSpPr>
          <p:cNvPr id="170" name="TextBox 4"/>
          <p:cNvSpPr txBox="1"/>
          <p:nvPr/>
        </p:nvSpPr>
        <p:spPr>
          <a:xfrm>
            <a:off x="1199357" y="263336"/>
            <a:ext cx="3806912"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Negociando entre culturas</a:t>
            </a:r>
          </a:p>
        </p:txBody>
      </p:sp>
      <p:sp>
        <p:nvSpPr>
          <p:cNvPr id="171" name="Rounded Rectangle 5"/>
          <p:cNvSpPr/>
          <p:nvPr/>
        </p:nvSpPr>
        <p:spPr>
          <a:xfrm>
            <a:off x="609584" y="1114425"/>
            <a:ext cx="5371966" cy="2838450"/>
          </a:xfrm>
          <a:prstGeom prst="roundRect">
            <a:avLst>
              <a:gd name="adj" fmla="val 8053"/>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72" name="Picture 6" descr="Picture 6"/>
          <p:cNvPicPr>
            <a:picLocks noChangeAspect="1"/>
          </p:cNvPicPr>
          <p:nvPr/>
        </p:nvPicPr>
        <p:blipFill>
          <a:blip r:embed="rId2">
            <a:extLst/>
          </a:blip>
          <a:stretch>
            <a:fillRect/>
          </a:stretch>
        </p:blipFill>
        <p:spPr>
          <a:xfrm>
            <a:off x="847703" y="1407794"/>
            <a:ext cx="228594" cy="194310"/>
          </a:xfrm>
          <a:prstGeom prst="rect">
            <a:avLst/>
          </a:prstGeom>
          <a:ln w="12700">
            <a:miter lim="400000"/>
          </a:ln>
        </p:spPr>
      </p:pic>
      <p:sp>
        <p:nvSpPr>
          <p:cNvPr id="173" name="TextBox 7"/>
          <p:cNvSpPr txBox="1"/>
          <p:nvPr/>
        </p:nvSpPr>
        <p:spPr>
          <a:xfrm>
            <a:off x="1208882" y="1328039"/>
            <a:ext cx="1403406"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Contexto ALTO</a:t>
            </a:r>
          </a:p>
        </p:txBody>
      </p:sp>
      <p:sp>
        <p:nvSpPr>
          <p:cNvPr id="174" name="TextBox 8"/>
          <p:cNvSpPr txBox="1"/>
          <p:nvPr/>
        </p:nvSpPr>
        <p:spPr>
          <a:xfrm>
            <a:off x="865990" y="1810511"/>
            <a:ext cx="500751"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9CA3AF"/>
                </a:solidFill>
                <a:latin typeface="MiSans"/>
                <a:ea typeface="MiSans"/>
                <a:cs typeface="MiSans"/>
                <a:sym typeface="MiSans"/>
              </a:defRPr>
            </a:lvl1pPr>
          </a:lstStyle>
          <a:p>
            <a:pPr/>
            <a:r>
              <a:t>Culturas</a:t>
            </a:r>
          </a:p>
        </p:txBody>
      </p:sp>
      <p:sp>
        <p:nvSpPr>
          <p:cNvPr id="175" name="Rounded Rectangle 9"/>
          <p:cNvSpPr/>
          <p:nvPr/>
        </p:nvSpPr>
        <p:spPr>
          <a:xfrm>
            <a:off x="847703" y="2114550"/>
            <a:ext cx="647684"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76" name="TextBox 10"/>
          <p:cNvSpPr txBox="1"/>
          <p:nvPr/>
        </p:nvSpPr>
        <p:spPr>
          <a:xfrm>
            <a:off x="865991" y="2115312"/>
            <a:ext cx="444344"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Árabes</a:t>
            </a:r>
          </a:p>
        </p:txBody>
      </p:sp>
      <p:sp>
        <p:nvSpPr>
          <p:cNvPr id="177" name="Rounded Rectangle 11"/>
          <p:cNvSpPr/>
          <p:nvPr/>
        </p:nvSpPr>
        <p:spPr>
          <a:xfrm>
            <a:off x="1571584" y="2114550"/>
            <a:ext cx="876279"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78" name="TextBox 12"/>
          <p:cNvSpPr txBox="1"/>
          <p:nvPr/>
        </p:nvSpPr>
        <p:spPr>
          <a:xfrm>
            <a:off x="1589872" y="2115312"/>
            <a:ext cx="61386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Japoneses</a:t>
            </a:r>
          </a:p>
        </p:txBody>
      </p:sp>
      <p:sp>
        <p:nvSpPr>
          <p:cNvPr id="179" name="Rounded Rectangle 13"/>
          <p:cNvSpPr/>
          <p:nvPr/>
        </p:nvSpPr>
        <p:spPr>
          <a:xfrm>
            <a:off x="2524061" y="2114550"/>
            <a:ext cx="647684"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0" name="TextBox 14"/>
          <p:cNvSpPr txBox="1"/>
          <p:nvPr/>
        </p:nvSpPr>
        <p:spPr>
          <a:xfrm>
            <a:off x="2542349" y="2115312"/>
            <a:ext cx="43868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Chinos</a:t>
            </a:r>
          </a:p>
        </p:txBody>
      </p:sp>
      <p:sp>
        <p:nvSpPr>
          <p:cNvPr id="181" name="Rounded Rectangle 15"/>
          <p:cNvSpPr/>
          <p:nvPr/>
        </p:nvSpPr>
        <p:spPr>
          <a:xfrm>
            <a:off x="3247943" y="2114550"/>
            <a:ext cx="1285842"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2" name="TextBox 16"/>
          <p:cNvSpPr txBox="1"/>
          <p:nvPr/>
        </p:nvSpPr>
        <p:spPr>
          <a:xfrm>
            <a:off x="3266231" y="2115312"/>
            <a:ext cx="924414"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Latinoamericanos</a:t>
            </a:r>
          </a:p>
        </p:txBody>
      </p:sp>
      <p:sp>
        <p:nvSpPr>
          <p:cNvPr id="183" name="Rounded Rectangle 17"/>
          <p:cNvSpPr/>
          <p:nvPr/>
        </p:nvSpPr>
        <p:spPr>
          <a:xfrm>
            <a:off x="847703" y="2533649"/>
            <a:ext cx="1552536"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84" name="Picture 18" descr="Picture 18"/>
          <p:cNvPicPr>
            <a:picLocks noChangeAspect="1"/>
          </p:cNvPicPr>
          <p:nvPr/>
        </p:nvPicPr>
        <p:blipFill>
          <a:blip r:embed="rId3">
            <a:extLst/>
          </a:blip>
          <a:stretch>
            <a:fillRect/>
          </a:stretch>
        </p:blipFill>
        <p:spPr>
          <a:xfrm>
            <a:off x="1533485" y="2700057"/>
            <a:ext cx="190496" cy="162486"/>
          </a:xfrm>
          <a:prstGeom prst="rect">
            <a:avLst/>
          </a:prstGeom>
          <a:ln w="12700">
            <a:miter lim="400000"/>
          </a:ln>
        </p:spPr>
      </p:pic>
      <p:sp>
        <p:nvSpPr>
          <p:cNvPr id="185" name="TextBox 19"/>
          <p:cNvSpPr txBox="1"/>
          <p:nvPr/>
        </p:nvSpPr>
        <p:spPr>
          <a:xfrm>
            <a:off x="1098267" y="2913063"/>
            <a:ext cx="1051407"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Comunicación Indirecta</a:t>
            </a:r>
          </a:p>
        </p:txBody>
      </p:sp>
      <p:sp>
        <p:nvSpPr>
          <p:cNvPr id="186" name="Rounded Rectangle 20"/>
          <p:cNvSpPr/>
          <p:nvPr/>
        </p:nvSpPr>
        <p:spPr>
          <a:xfrm>
            <a:off x="2514537" y="2533649"/>
            <a:ext cx="1552536"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87" name="Picture 21" descr="Picture 21"/>
          <p:cNvPicPr>
            <a:picLocks noChangeAspect="1"/>
          </p:cNvPicPr>
          <p:nvPr/>
        </p:nvPicPr>
        <p:blipFill>
          <a:blip r:embed="rId4">
            <a:extLst/>
          </a:blip>
          <a:stretch>
            <a:fillRect/>
          </a:stretch>
        </p:blipFill>
        <p:spPr>
          <a:xfrm>
            <a:off x="3200318" y="2704258"/>
            <a:ext cx="190496" cy="154081"/>
          </a:xfrm>
          <a:prstGeom prst="rect">
            <a:avLst/>
          </a:prstGeom>
          <a:ln w="12700">
            <a:miter lim="400000"/>
          </a:ln>
        </p:spPr>
      </p:pic>
      <p:sp>
        <p:nvSpPr>
          <p:cNvPr id="188" name="TextBox 22"/>
          <p:cNvSpPr txBox="1"/>
          <p:nvPr/>
        </p:nvSpPr>
        <p:spPr>
          <a:xfrm>
            <a:off x="2861402" y="2913063"/>
            <a:ext cx="858805"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Confianza Afectiva</a:t>
            </a:r>
          </a:p>
        </p:txBody>
      </p:sp>
      <p:sp>
        <p:nvSpPr>
          <p:cNvPr id="189" name="Rounded Rectangle 23"/>
          <p:cNvSpPr/>
          <p:nvPr/>
        </p:nvSpPr>
        <p:spPr>
          <a:xfrm>
            <a:off x="4190894" y="2533649"/>
            <a:ext cx="1552537"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90" name="Picture 24" descr="Picture 24"/>
          <p:cNvPicPr>
            <a:picLocks noChangeAspect="1"/>
          </p:cNvPicPr>
          <p:nvPr/>
        </p:nvPicPr>
        <p:blipFill>
          <a:blip r:embed="rId5">
            <a:extLst/>
          </a:blip>
          <a:stretch>
            <a:fillRect/>
          </a:stretch>
        </p:blipFill>
        <p:spPr>
          <a:xfrm>
            <a:off x="4867152" y="2700057"/>
            <a:ext cx="190496" cy="162486"/>
          </a:xfrm>
          <a:prstGeom prst="rect">
            <a:avLst/>
          </a:prstGeom>
          <a:ln w="12700">
            <a:miter lim="400000"/>
          </a:ln>
        </p:spPr>
      </p:pic>
      <p:sp>
        <p:nvSpPr>
          <p:cNvPr id="191" name="TextBox 25"/>
          <p:cNvSpPr txBox="1"/>
          <p:nvPr/>
        </p:nvSpPr>
        <p:spPr>
          <a:xfrm>
            <a:off x="4504899" y="2913063"/>
            <a:ext cx="924526"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Tiempo como Medio</a:t>
            </a:r>
          </a:p>
        </p:txBody>
      </p:sp>
      <p:sp>
        <p:nvSpPr>
          <p:cNvPr id="192" name="Rounded Rectangle 26"/>
          <p:cNvSpPr/>
          <p:nvPr/>
        </p:nvSpPr>
        <p:spPr>
          <a:xfrm>
            <a:off x="609584" y="4171950"/>
            <a:ext cx="5371966" cy="2381250"/>
          </a:xfrm>
          <a:prstGeom prst="roundRect">
            <a:avLst>
              <a:gd name="adj" fmla="val 6400"/>
            </a:avLst>
          </a:prstGeom>
          <a:solidFill>
            <a:srgbClr val="37DCF2">
              <a:alpha val="8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3" name="Round Same Side Corner Rectangle 27"/>
          <p:cNvSpPr/>
          <p:nvPr/>
        </p:nvSpPr>
        <p:spPr>
          <a:xfrm rot="16200000">
            <a:off x="-531512" y="5313045"/>
            <a:ext cx="2381251" cy="9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9" y="0"/>
                </a:moveTo>
                <a:lnTo>
                  <a:pt x="21151" y="0"/>
                </a:lnTo>
                <a:cubicBezTo>
                  <a:pt x="21399" y="0"/>
                  <a:pt x="21600" y="4835"/>
                  <a:pt x="21600" y="10800"/>
                </a:cubicBezTo>
                <a:lnTo>
                  <a:pt x="21600" y="21600"/>
                </a:lnTo>
                <a:lnTo>
                  <a:pt x="0" y="21600"/>
                </a:lnTo>
                <a:lnTo>
                  <a:pt x="0" y="10800"/>
                </a:lnTo>
                <a:cubicBezTo>
                  <a:pt x="0" y="4835"/>
                  <a:pt x="201" y="0"/>
                  <a:pt x="449" y="0"/>
                </a:cubicBezTo>
                <a:close/>
              </a:path>
            </a:pathLst>
          </a:cu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94" name="Picture 28" descr="Picture 28"/>
          <p:cNvPicPr>
            <a:picLocks noChangeAspect="1"/>
          </p:cNvPicPr>
          <p:nvPr/>
        </p:nvPicPr>
        <p:blipFill>
          <a:blip r:embed="rId6">
            <a:extLst/>
          </a:blip>
          <a:stretch>
            <a:fillRect/>
          </a:stretch>
        </p:blipFill>
        <p:spPr>
          <a:xfrm>
            <a:off x="828653" y="4368165"/>
            <a:ext cx="228595" cy="217171"/>
          </a:xfrm>
          <a:prstGeom prst="rect">
            <a:avLst/>
          </a:prstGeom>
          <a:ln w="12700">
            <a:miter lim="400000"/>
          </a:ln>
        </p:spPr>
      </p:pic>
      <p:sp>
        <p:nvSpPr>
          <p:cNvPr id="195" name="TextBox 29"/>
          <p:cNvSpPr txBox="1"/>
          <p:nvPr/>
        </p:nvSpPr>
        <p:spPr>
          <a:xfrm>
            <a:off x="1151734" y="4344161"/>
            <a:ext cx="890382"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b="1" sz="800">
                <a:solidFill>
                  <a:srgbClr val="FFFFFF"/>
                </a:solidFill>
                <a:latin typeface="MiSans"/>
                <a:ea typeface="MiSans"/>
                <a:cs typeface="MiSans"/>
                <a:sym typeface="MiSans"/>
              </a:defRPr>
            </a:lvl1pPr>
          </a:lstStyle>
          <a:p>
            <a:pPr/>
            <a:r>
              <a:t>Propuesta Base</a:t>
            </a:r>
          </a:p>
        </p:txBody>
      </p:sp>
      <p:sp>
        <p:nvSpPr>
          <p:cNvPr id="196" name="TextBox 30"/>
          <p:cNvSpPr txBox="1"/>
          <p:nvPr/>
        </p:nvSpPr>
        <p:spPr>
          <a:xfrm>
            <a:off x="846942" y="4677791"/>
            <a:ext cx="2012484"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1000"/>
              </a:spcBef>
              <a:defRPr sz="1000">
                <a:solidFill>
                  <a:srgbClr val="FFFFFF"/>
                </a:solidFill>
                <a:latin typeface="MiSans"/>
                <a:ea typeface="MiSans"/>
                <a:cs typeface="MiSans"/>
                <a:sym typeface="MiSans"/>
              </a:defRPr>
            </a:lvl1pPr>
          </a:lstStyle>
          <a:p>
            <a:pPr/>
            <a:r>
              <a:t>"Necesitamos dos semanas más"</a:t>
            </a:r>
          </a:p>
        </p:txBody>
      </p:sp>
      <p:pic>
        <p:nvPicPr>
          <p:cNvPr id="197" name="Picture 31" descr="Picture 31"/>
          <p:cNvPicPr>
            <a:picLocks noChangeAspect="1"/>
          </p:cNvPicPr>
          <p:nvPr/>
        </p:nvPicPr>
        <p:blipFill>
          <a:blip r:embed="rId7">
            <a:extLst/>
          </a:blip>
          <a:stretch>
            <a:fillRect/>
          </a:stretch>
        </p:blipFill>
        <p:spPr>
          <a:xfrm>
            <a:off x="828653" y="5155882"/>
            <a:ext cx="228595" cy="165735"/>
          </a:xfrm>
          <a:prstGeom prst="rect">
            <a:avLst/>
          </a:prstGeom>
          <a:ln w="12700">
            <a:miter lim="400000"/>
          </a:ln>
        </p:spPr>
      </p:pic>
      <p:sp>
        <p:nvSpPr>
          <p:cNvPr id="198" name="TextBox 32"/>
          <p:cNvSpPr txBox="1"/>
          <p:nvPr/>
        </p:nvSpPr>
        <p:spPr>
          <a:xfrm>
            <a:off x="1151734" y="5106162"/>
            <a:ext cx="88467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b="1" sz="800">
                <a:solidFill>
                  <a:srgbClr val="FFFFFF"/>
                </a:solidFill>
                <a:latin typeface="MiSans"/>
                <a:ea typeface="MiSans"/>
                <a:cs typeface="MiSans"/>
                <a:sym typeface="MiSans"/>
              </a:defRPr>
            </a:lvl1pPr>
          </a:lstStyle>
          <a:p>
            <a:pPr/>
            <a:r>
              <a:t>Transformación</a:t>
            </a:r>
          </a:p>
        </p:txBody>
      </p:sp>
      <p:sp>
        <p:nvSpPr>
          <p:cNvPr id="199" name="TextBox 33"/>
          <p:cNvSpPr txBox="1"/>
          <p:nvPr/>
        </p:nvSpPr>
        <p:spPr>
          <a:xfrm>
            <a:off x="846942" y="5469446"/>
            <a:ext cx="4925824" cy="853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"Comprendemos su urgencia y valoramos esta relación. Nos gustaría proponer una extensión que nos permita mantener la calidad que usted merece..."</a:t>
            </a:r>
          </a:p>
        </p:txBody>
      </p:sp>
      <p:sp>
        <p:nvSpPr>
          <p:cNvPr id="200" name="Rounded Rectangle 34"/>
          <p:cNvSpPr/>
          <p:nvPr/>
        </p:nvSpPr>
        <p:spPr>
          <a:xfrm>
            <a:off x="6210143" y="1114425"/>
            <a:ext cx="5371966" cy="3143250"/>
          </a:xfrm>
          <a:prstGeom prst="roundRect">
            <a:avLst>
              <a:gd name="adj" fmla="val 7272"/>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01" name="Picture 35" descr="Picture 35"/>
          <p:cNvPicPr>
            <a:picLocks noChangeAspect="1"/>
          </p:cNvPicPr>
          <p:nvPr/>
        </p:nvPicPr>
        <p:blipFill>
          <a:blip r:embed="rId8">
            <a:extLst/>
          </a:blip>
          <a:stretch>
            <a:fillRect/>
          </a:stretch>
        </p:blipFill>
        <p:spPr>
          <a:xfrm>
            <a:off x="6448262" y="1407794"/>
            <a:ext cx="228595" cy="194310"/>
          </a:xfrm>
          <a:prstGeom prst="rect">
            <a:avLst/>
          </a:prstGeom>
          <a:ln w="12700">
            <a:miter lim="400000"/>
          </a:ln>
        </p:spPr>
      </p:pic>
      <p:sp>
        <p:nvSpPr>
          <p:cNvPr id="202" name="TextBox 36"/>
          <p:cNvSpPr txBox="1"/>
          <p:nvPr/>
        </p:nvSpPr>
        <p:spPr>
          <a:xfrm>
            <a:off x="6809443" y="1328039"/>
            <a:ext cx="1436221"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Contexto BAJO</a:t>
            </a:r>
          </a:p>
        </p:txBody>
      </p:sp>
      <p:sp>
        <p:nvSpPr>
          <p:cNvPr id="203" name="TextBox 37"/>
          <p:cNvSpPr txBox="1"/>
          <p:nvPr/>
        </p:nvSpPr>
        <p:spPr>
          <a:xfrm>
            <a:off x="6466550" y="1810511"/>
            <a:ext cx="500751"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9CA3AF"/>
                </a:solidFill>
                <a:latin typeface="MiSans"/>
                <a:ea typeface="MiSans"/>
                <a:cs typeface="MiSans"/>
                <a:sym typeface="MiSans"/>
              </a:defRPr>
            </a:lvl1pPr>
          </a:lstStyle>
          <a:p>
            <a:pPr/>
            <a:r>
              <a:t>Culturas</a:t>
            </a:r>
          </a:p>
        </p:txBody>
      </p:sp>
      <p:sp>
        <p:nvSpPr>
          <p:cNvPr id="204" name="Rounded Rectangle 38"/>
          <p:cNvSpPr/>
          <p:nvPr/>
        </p:nvSpPr>
        <p:spPr>
          <a:xfrm>
            <a:off x="6448262" y="2114550"/>
            <a:ext cx="676259"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05" name="TextBox 39"/>
          <p:cNvSpPr txBox="1"/>
          <p:nvPr/>
        </p:nvSpPr>
        <p:spPr>
          <a:xfrm>
            <a:off x="6466550" y="2115312"/>
            <a:ext cx="461162"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EE.UU.</a:t>
            </a:r>
          </a:p>
        </p:txBody>
      </p:sp>
      <p:sp>
        <p:nvSpPr>
          <p:cNvPr id="206" name="Rounded Rectangle 40"/>
          <p:cNvSpPr/>
          <p:nvPr/>
        </p:nvSpPr>
        <p:spPr>
          <a:xfrm>
            <a:off x="7200718" y="2114550"/>
            <a:ext cx="1238220" cy="266700"/>
          </a:xfrm>
          <a:prstGeom prst="roundRect">
            <a:avLst>
              <a:gd name="adj" fmla="val 50000"/>
            </a:avLst>
          </a:prstGeom>
          <a:solidFill>
            <a:srgbClr val="FFFFFF">
              <a:alpha val="1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07" name="TextBox 41"/>
          <p:cNvSpPr txBox="1"/>
          <p:nvPr/>
        </p:nvSpPr>
        <p:spPr>
          <a:xfrm>
            <a:off x="7219006" y="2115312"/>
            <a:ext cx="890531"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FFFFFF"/>
                </a:solidFill>
                <a:latin typeface="MiSans"/>
                <a:ea typeface="MiSans"/>
                <a:cs typeface="MiSans"/>
                <a:sym typeface="MiSans"/>
              </a:defRPr>
            </a:lvl1pPr>
          </a:lstStyle>
          <a:p>
            <a:pPr/>
            <a:r>
              <a:t>Europa del Norte</a:t>
            </a:r>
          </a:p>
        </p:txBody>
      </p:sp>
      <p:sp>
        <p:nvSpPr>
          <p:cNvPr id="208" name="Rounded Rectangle 42"/>
          <p:cNvSpPr/>
          <p:nvPr/>
        </p:nvSpPr>
        <p:spPr>
          <a:xfrm>
            <a:off x="6448262" y="2533649"/>
            <a:ext cx="1552537"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09" name="Picture 43" descr="Picture 43"/>
          <p:cNvPicPr>
            <a:picLocks noChangeAspect="1"/>
          </p:cNvPicPr>
          <p:nvPr/>
        </p:nvPicPr>
        <p:blipFill>
          <a:blip r:embed="rId9">
            <a:extLst/>
          </a:blip>
          <a:stretch>
            <a:fillRect/>
          </a:stretch>
        </p:blipFill>
        <p:spPr>
          <a:xfrm>
            <a:off x="7134045" y="2700057"/>
            <a:ext cx="190496" cy="162486"/>
          </a:xfrm>
          <a:prstGeom prst="rect">
            <a:avLst/>
          </a:prstGeom>
          <a:ln w="12700">
            <a:miter lim="400000"/>
          </a:ln>
        </p:spPr>
      </p:pic>
      <p:sp>
        <p:nvSpPr>
          <p:cNvPr id="210" name="TextBox 44"/>
          <p:cNvSpPr txBox="1"/>
          <p:nvPr/>
        </p:nvSpPr>
        <p:spPr>
          <a:xfrm>
            <a:off x="6728518" y="2913063"/>
            <a:ext cx="992025"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Comunicación Directa</a:t>
            </a:r>
          </a:p>
        </p:txBody>
      </p:sp>
      <p:sp>
        <p:nvSpPr>
          <p:cNvPr id="211" name="Rounded Rectangle 45"/>
          <p:cNvSpPr/>
          <p:nvPr/>
        </p:nvSpPr>
        <p:spPr>
          <a:xfrm>
            <a:off x="8115096" y="2533649"/>
            <a:ext cx="1552537"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12" name="Picture 46" descr="Picture 46"/>
          <p:cNvPicPr>
            <a:picLocks noChangeAspect="1"/>
          </p:cNvPicPr>
          <p:nvPr/>
        </p:nvPicPr>
        <p:blipFill>
          <a:blip r:embed="rId10">
            <a:extLst/>
          </a:blip>
          <a:stretch>
            <a:fillRect/>
          </a:stretch>
        </p:blipFill>
        <p:spPr>
          <a:xfrm>
            <a:off x="8800879" y="2694453"/>
            <a:ext cx="190496" cy="173692"/>
          </a:xfrm>
          <a:prstGeom prst="rect">
            <a:avLst/>
          </a:prstGeom>
          <a:ln w="12700">
            <a:miter lim="400000"/>
          </a:ln>
        </p:spPr>
      </p:pic>
      <p:sp>
        <p:nvSpPr>
          <p:cNvPr id="213" name="TextBox 47"/>
          <p:cNvSpPr txBox="1"/>
          <p:nvPr/>
        </p:nvSpPr>
        <p:spPr>
          <a:xfrm>
            <a:off x="8432335" y="2913063"/>
            <a:ext cx="918058"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Confianza Cognitiva</a:t>
            </a:r>
          </a:p>
        </p:txBody>
      </p:sp>
      <p:sp>
        <p:nvSpPr>
          <p:cNvPr id="214" name="Rounded Rectangle 48"/>
          <p:cNvSpPr/>
          <p:nvPr/>
        </p:nvSpPr>
        <p:spPr>
          <a:xfrm>
            <a:off x="9791455" y="2533649"/>
            <a:ext cx="1552537" cy="685801"/>
          </a:xfrm>
          <a:prstGeom prst="roundRect">
            <a:avLst>
              <a:gd name="adj" fmla="val 22222"/>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15" name="Picture 49" descr="Picture 49"/>
          <p:cNvPicPr>
            <a:picLocks noChangeAspect="1"/>
          </p:cNvPicPr>
          <p:nvPr/>
        </p:nvPicPr>
        <p:blipFill>
          <a:blip r:embed="rId11">
            <a:extLst/>
          </a:blip>
          <a:stretch>
            <a:fillRect/>
          </a:stretch>
        </p:blipFill>
        <p:spPr>
          <a:xfrm>
            <a:off x="10467713" y="2700057"/>
            <a:ext cx="190495" cy="162486"/>
          </a:xfrm>
          <a:prstGeom prst="rect">
            <a:avLst/>
          </a:prstGeom>
          <a:ln w="12700">
            <a:miter lim="400000"/>
          </a:ln>
        </p:spPr>
      </p:pic>
      <p:sp>
        <p:nvSpPr>
          <p:cNvPr id="216" name="TextBox 50"/>
          <p:cNvSpPr txBox="1"/>
          <p:nvPr/>
        </p:nvSpPr>
        <p:spPr>
          <a:xfrm>
            <a:off x="10178320" y="2913063"/>
            <a:ext cx="778805" cy="23177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000"/>
              </a:lnSpc>
              <a:defRPr sz="700">
                <a:solidFill>
                  <a:srgbClr val="FFFFFF"/>
                </a:solidFill>
                <a:latin typeface="MiSans"/>
                <a:ea typeface="MiSans"/>
                <a:cs typeface="MiSans"/>
                <a:sym typeface="MiSans"/>
              </a:defRPr>
            </a:lvl1pPr>
          </a:lstStyle>
          <a:p>
            <a:pPr/>
            <a:r>
              <a:t>Tiempo = Dinero</a:t>
            </a:r>
          </a:p>
        </p:txBody>
      </p:sp>
      <p:sp>
        <p:nvSpPr>
          <p:cNvPr id="217" name="Rounded Rectangle 51"/>
          <p:cNvSpPr/>
          <p:nvPr/>
        </p:nvSpPr>
        <p:spPr>
          <a:xfrm>
            <a:off x="6210143" y="4486275"/>
            <a:ext cx="5371966" cy="2066925"/>
          </a:xfrm>
          <a:prstGeom prst="roundRect">
            <a:avLst>
              <a:gd name="adj" fmla="val 7373"/>
            </a:avLst>
          </a:prstGeom>
          <a:solidFill>
            <a:srgbClr val="37DCF2">
              <a:alpha val="8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18" name="Round Same Side Corner Rectangle 52"/>
          <p:cNvSpPr/>
          <p:nvPr/>
        </p:nvSpPr>
        <p:spPr>
          <a:xfrm rot="16200000">
            <a:off x="5226212" y="5470207"/>
            <a:ext cx="2066925" cy="9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8" y="0"/>
                </a:moveTo>
                <a:lnTo>
                  <a:pt x="21082" y="0"/>
                </a:lnTo>
                <a:cubicBezTo>
                  <a:pt x="21368" y="0"/>
                  <a:pt x="21600" y="4835"/>
                  <a:pt x="21600" y="10800"/>
                </a:cubicBezTo>
                <a:lnTo>
                  <a:pt x="21600" y="21600"/>
                </a:lnTo>
                <a:lnTo>
                  <a:pt x="0" y="21600"/>
                </a:lnTo>
                <a:lnTo>
                  <a:pt x="0" y="10800"/>
                </a:lnTo>
                <a:cubicBezTo>
                  <a:pt x="0" y="4835"/>
                  <a:pt x="232" y="0"/>
                  <a:pt x="518" y="0"/>
                </a:cubicBezTo>
                <a:close/>
              </a:path>
            </a:pathLst>
          </a:cu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19" name="Picture 53" descr="Picture 53"/>
          <p:cNvPicPr>
            <a:picLocks noChangeAspect="1"/>
          </p:cNvPicPr>
          <p:nvPr/>
        </p:nvPicPr>
        <p:blipFill>
          <a:blip r:embed="rId6">
            <a:extLst/>
          </a:blip>
          <a:stretch>
            <a:fillRect/>
          </a:stretch>
        </p:blipFill>
        <p:spPr>
          <a:xfrm>
            <a:off x="6429214" y="4682490"/>
            <a:ext cx="228595" cy="217171"/>
          </a:xfrm>
          <a:prstGeom prst="rect">
            <a:avLst/>
          </a:prstGeom>
          <a:ln w="12700">
            <a:miter lim="400000"/>
          </a:ln>
        </p:spPr>
      </p:pic>
      <p:sp>
        <p:nvSpPr>
          <p:cNvPr id="220" name="TextBox 54"/>
          <p:cNvSpPr txBox="1"/>
          <p:nvPr/>
        </p:nvSpPr>
        <p:spPr>
          <a:xfrm>
            <a:off x="6752294" y="4658486"/>
            <a:ext cx="890382"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b="1" sz="800">
                <a:solidFill>
                  <a:srgbClr val="FFFFFF"/>
                </a:solidFill>
                <a:latin typeface="MiSans"/>
                <a:ea typeface="MiSans"/>
                <a:cs typeface="MiSans"/>
                <a:sym typeface="MiSans"/>
              </a:defRPr>
            </a:lvl1pPr>
          </a:lstStyle>
          <a:p>
            <a:pPr/>
            <a:r>
              <a:t>Propuesta Base</a:t>
            </a:r>
          </a:p>
        </p:txBody>
      </p:sp>
      <p:sp>
        <p:nvSpPr>
          <p:cNvPr id="221" name="TextBox 55"/>
          <p:cNvSpPr txBox="1"/>
          <p:nvPr/>
        </p:nvSpPr>
        <p:spPr>
          <a:xfrm>
            <a:off x="6447502" y="4992116"/>
            <a:ext cx="2012484"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1000"/>
              </a:spcBef>
              <a:defRPr sz="1000">
                <a:solidFill>
                  <a:srgbClr val="FFFFFF"/>
                </a:solidFill>
                <a:latin typeface="MiSans"/>
                <a:ea typeface="MiSans"/>
                <a:cs typeface="MiSans"/>
                <a:sym typeface="MiSans"/>
              </a:defRPr>
            </a:lvl1pPr>
          </a:lstStyle>
          <a:p>
            <a:pPr/>
            <a:r>
              <a:t>"Necesitamos dos semanas más"</a:t>
            </a:r>
          </a:p>
        </p:txBody>
      </p:sp>
      <p:pic>
        <p:nvPicPr>
          <p:cNvPr id="222" name="Picture 56" descr="Picture 56"/>
          <p:cNvPicPr>
            <a:picLocks noChangeAspect="1"/>
          </p:cNvPicPr>
          <p:nvPr/>
        </p:nvPicPr>
        <p:blipFill>
          <a:blip r:embed="rId7">
            <a:extLst/>
          </a:blip>
          <a:stretch>
            <a:fillRect/>
          </a:stretch>
        </p:blipFill>
        <p:spPr>
          <a:xfrm>
            <a:off x="6429214" y="5470207"/>
            <a:ext cx="228595" cy="165735"/>
          </a:xfrm>
          <a:prstGeom prst="rect">
            <a:avLst/>
          </a:prstGeom>
          <a:ln w="12700">
            <a:miter lim="400000"/>
          </a:ln>
        </p:spPr>
      </p:pic>
      <p:sp>
        <p:nvSpPr>
          <p:cNvPr id="223" name="TextBox 57"/>
          <p:cNvSpPr txBox="1"/>
          <p:nvPr/>
        </p:nvSpPr>
        <p:spPr>
          <a:xfrm>
            <a:off x="6752294" y="5420487"/>
            <a:ext cx="88467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b="1" sz="800">
                <a:solidFill>
                  <a:srgbClr val="FFFFFF"/>
                </a:solidFill>
                <a:latin typeface="MiSans"/>
                <a:ea typeface="MiSans"/>
                <a:cs typeface="MiSans"/>
                <a:sym typeface="MiSans"/>
              </a:defRPr>
            </a:lvl1pPr>
          </a:lstStyle>
          <a:p>
            <a:pPr/>
            <a:r>
              <a:t>Transformación</a:t>
            </a:r>
          </a:p>
        </p:txBody>
      </p:sp>
      <p:sp>
        <p:nvSpPr>
          <p:cNvPr id="224" name="TextBox 58"/>
          <p:cNvSpPr txBox="1"/>
          <p:nvPr/>
        </p:nvSpPr>
        <p:spPr>
          <a:xfrm>
            <a:off x="6447502" y="5753608"/>
            <a:ext cx="4925824" cy="59905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"Requerimos dos semanas adicionales. El proyecto se completará el [fecha exacta]."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2235"/>
        </a:solidFill>
      </p:bgPr>
    </p:bg>
    <p:spTree>
      <p:nvGrpSpPr>
        <p:cNvPr id="1" name=""/>
        <p:cNvGrpSpPr/>
        <p:nvPr/>
      </p:nvGrpSpPr>
      <p:grpSpPr>
        <a:xfrm>
          <a:off x="0" y="0"/>
          <a:ext cx="0" cy="0"/>
          <a:chOff x="0" y="0"/>
          <a:chExt cx="0" cy="0"/>
        </a:xfrm>
      </p:grpSpPr>
      <p:sp>
        <p:nvSpPr>
          <p:cNvPr id="226" name="Rounded Rectangle 1"/>
          <p:cNvSpPr/>
          <p:nvPr/>
        </p:nvSpPr>
        <p:spPr>
          <a:xfrm>
            <a:off x="609584" y="171450"/>
            <a:ext cx="457188" cy="457200"/>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27" name="TextBox 2"/>
          <p:cNvSpPr txBox="1"/>
          <p:nvPr/>
        </p:nvSpPr>
        <p:spPr>
          <a:xfrm>
            <a:off x="789792" y="223139"/>
            <a:ext cx="2213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2</a:t>
            </a:r>
          </a:p>
        </p:txBody>
      </p:sp>
      <p:sp>
        <p:nvSpPr>
          <p:cNvPr id="228" name="TextBox 3"/>
          <p:cNvSpPr txBox="1"/>
          <p:nvPr/>
        </p:nvSpPr>
        <p:spPr>
          <a:xfrm>
            <a:off x="1199357" y="10286"/>
            <a:ext cx="111635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200"/>
              </a:spcBef>
              <a:defRPr sz="800">
                <a:latin typeface="MiSans"/>
                <a:ea typeface="MiSans"/>
                <a:cs typeface="MiSans"/>
                <a:sym typeface="MiSans"/>
              </a:defRPr>
            </a:lvl1pPr>
          </a:lstStyle>
          <a:p>
            <a:pPr/>
            <a:r>
              <a:t>Actividad Experiencial</a:t>
            </a:r>
          </a:p>
        </p:txBody>
      </p:sp>
      <p:sp>
        <p:nvSpPr>
          <p:cNvPr id="229" name="TextBox 4"/>
          <p:cNvSpPr txBox="1"/>
          <p:nvPr/>
        </p:nvSpPr>
        <p:spPr>
          <a:xfrm>
            <a:off x="1199357" y="263336"/>
            <a:ext cx="4407514"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El poder del registro adecuado</a:t>
            </a:r>
          </a:p>
        </p:txBody>
      </p:sp>
      <p:pic>
        <p:nvPicPr>
          <p:cNvPr id="230" name="Picture 5" descr="Picture 5"/>
          <p:cNvPicPr>
            <a:picLocks noChangeAspect="1"/>
          </p:cNvPicPr>
          <p:nvPr/>
        </p:nvPicPr>
        <p:blipFill>
          <a:blip r:embed="rId2">
            <a:extLst/>
          </a:blip>
          <a:stretch>
            <a:fillRect/>
          </a:stretch>
        </p:blipFill>
        <p:spPr>
          <a:xfrm>
            <a:off x="609584" y="1164906"/>
            <a:ext cx="228595" cy="165735"/>
          </a:xfrm>
          <a:prstGeom prst="rect">
            <a:avLst/>
          </a:prstGeom>
          <a:ln w="12700">
            <a:miter lim="400000"/>
          </a:ln>
        </p:spPr>
      </p:pic>
      <p:sp>
        <p:nvSpPr>
          <p:cNvPr id="231" name="TextBox 6"/>
          <p:cNvSpPr txBox="1"/>
          <p:nvPr/>
        </p:nvSpPr>
        <p:spPr>
          <a:xfrm>
            <a:off x="932665" y="1086866"/>
            <a:ext cx="2570961"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Situación: Proponer una idea en reunión</a:t>
            </a:r>
          </a:p>
        </p:txBody>
      </p:sp>
      <p:sp>
        <p:nvSpPr>
          <p:cNvPr id="232" name="Rounded Rectangle 7"/>
          <p:cNvSpPr/>
          <p:nvPr/>
        </p:nvSpPr>
        <p:spPr>
          <a:xfrm>
            <a:off x="609584" y="1685925"/>
            <a:ext cx="6400640" cy="1543050"/>
          </a:xfrm>
          <a:prstGeom prst="roundRect">
            <a:avLst>
              <a:gd name="adj" fmla="val 14814"/>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33" name="Picture 8" descr="Picture 8"/>
          <p:cNvPicPr>
            <a:picLocks noChangeAspect="1"/>
          </p:cNvPicPr>
          <p:nvPr/>
        </p:nvPicPr>
        <p:blipFill>
          <a:blip r:embed="rId3">
            <a:extLst/>
          </a:blip>
          <a:stretch>
            <a:fillRect/>
          </a:stretch>
        </p:blipFill>
        <p:spPr>
          <a:xfrm>
            <a:off x="809604" y="1957107"/>
            <a:ext cx="190496" cy="162486"/>
          </a:xfrm>
          <a:prstGeom prst="rect">
            <a:avLst/>
          </a:prstGeom>
          <a:ln w="12700">
            <a:miter lim="400000"/>
          </a:ln>
        </p:spPr>
      </p:pic>
      <p:sp>
        <p:nvSpPr>
          <p:cNvPr id="234" name="TextBox 9"/>
          <p:cNvSpPr txBox="1"/>
          <p:nvPr/>
        </p:nvSpPr>
        <p:spPr>
          <a:xfrm>
            <a:off x="1094585" y="1861440"/>
            <a:ext cx="1060654"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INFORMAL</a:t>
            </a:r>
          </a:p>
        </p:txBody>
      </p:sp>
      <p:sp>
        <p:nvSpPr>
          <p:cNvPr id="235" name="Rounded Rectangle 10"/>
          <p:cNvSpPr/>
          <p:nvPr/>
        </p:nvSpPr>
        <p:spPr>
          <a:xfrm>
            <a:off x="5514837" y="1904999"/>
            <a:ext cx="1295367" cy="266700"/>
          </a:xfrm>
          <a:prstGeom prst="roundRect">
            <a:avLst>
              <a:gd name="adj" fmla="val 50000"/>
            </a:avLst>
          </a:prstGeom>
          <a:solidFill>
            <a:srgbClr val="4ADE80">
              <a:alpha val="20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36" name="TextBox 11"/>
          <p:cNvSpPr txBox="1"/>
          <p:nvPr/>
        </p:nvSpPr>
        <p:spPr>
          <a:xfrm>
            <a:off x="5533124" y="1905761"/>
            <a:ext cx="93567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4ADE80"/>
                </a:solidFill>
                <a:latin typeface="MiSans"/>
                <a:ea typeface="MiSans"/>
                <a:cs typeface="MiSans"/>
                <a:sym typeface="MiSans"/>
              </a:defRPr>
            </a:lvl1pPr>
          </a:lstStyle>
          <a:p>
            <a:pPr/>
            <a:r>
              <a:t>Colegas cercanos</a:t>
            </a:r>
          </a:p>
        </p:txBody>
      </p:sp>
      <p:sp>
        <p:nvSpPr>
          <p:cNvPr id="237" name="TextBox 12"/>
          <p:cNvSpPr txBox="1"/>
          <p:nvPr/>
        </p:nvSpPr>
        <p:spPr>
          <a:xfrm>
            <a:off x="827891" y="2500441"/>
            <a:ext cx="5964025" cy="37121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"Ey, tengo una idea. ¿Qué tal si hacemos X? Creo que podría funcionar..."</a:t>
            </a:r>
          </a:p>
        </p:txBody>
      </p:sp>
      <p:pic>
        <p:nvPicPr>
          <p:cNvPr id="238" name="Picture 13" descr="Picture 13"/>
          <p:cNvPicPr>
            <a:picLocks noChangeAspect="1"/>
          </p:cNvPicPr>
          <p:nvPr/>
        </p:nvPicPr>
        <p:blipFill>
          <a:blip r:embed="rId4">
            <a:extLst/>
          </a:blip>
          <a:stretch>
            <a:fillRect/>
          </a:stretch>
        </p:blipFill>
        <p:spPr>
          <a:xfrm>
            <a:off x="3638458" y="3517351"/>
            <a:ext cx="342892" cy="242395"/>
          </a:xfrm>
          <a:prstGeom prst="rect">
            <a:avLst/>
          </a:prstGeom>
          <a:ln w="12700">
            <a:miter lim="400000"/>
          </a:ln>
        </p:spPr>
      </p:pic>
      <p:sp>
        <p:nvSpPr>
          <p:cNvPr id="239" name="Rounded Rectangle 14"/>
          <p:cNvSpPr/>
          <p:nvPr/>
        </p:nvSpPr>
        <p:spPr>
          <a:xfrm>
            <a:off x="609584" y="4057650"/>
            <a:ext cx="6400640" cy="1876425"/>
          </a:xfrm>
          <a:prstGeom prst="roundRect">
            <a:avLst>
              <a:gd name="adj" fmla="val 12182"/>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40" name="Picture 15" descr="Picture 15"/>
          <p:cNvPicPr>
            <a:picLocks noChangeAspect="1"/>
          </p:cNvPicPr>
          <p:nvPr/>
        </p:nvPicPr>
        <p:blipFill>
          <a:blip r:embed="rId5">
            <a:extLst/>
          </a:blip>
          <a:stretch>
            <a:fillRect/>
          </a:stretch>
        </p:blipFill>
        <p:spPr>
          <a:xfrm>
            <a:off x="809604" y="4343960"/>
            <a:ext cx="190496" cy="151280"/>
          </a:xfrm>
          <a:prstGeom prst="rect">
            <a:avLst/>
          </a:prstGeom>
          <a:ln w="12700">
            <a:miter lim="400000"/>
          </a:ln>
        </p:spPr>
      </p:pic>
      <p:sp>
        <p:nvSpPr>
          <p:cNvPr id="241" name="TextBox 16"/>
          <p:cNvSpPr txBox="1"/>
          <p:nvPr/>
        </p:nvSpPr>
        <p:spPr>
          <a:xfrm>
            <a:off x="1094585" y="4242689"/>
            <a:ext cx="882854"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FORMAL</a:t>
            </a:r>
          </a:p>
        </p:txBody>
      </p:sp>
      <p:sp>
        <p:nvSpPr>
          <p:cNvPr id="242" name="Rounded Rectangle 17"/>
          <p:cNvSpPr/>
          <p:nvPr/>
        </p:nvSpPr>
        <p:spPr>
          <a:xfrm>
            <a:off x="5352915" y="4286250"/>
            <a:ext cx="1457289" cy="2667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3" name="TextBox 18"/>
          <p:cNvSpPr txBox="1"/>
          <p:nvPr/>
        </p:nvSpPr>
        <p:spPr>
          <a:xfrm>
            <a:off x="5371203" y="4287012"/>
            <a:ext cx="105994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latin typeface="MiSans"/>
                <a:ea typeface="MiSans"/>
                <a:cs typeface="MiSans"/>
                <a:sym typeface="MiSans"/>
              </a:defRPr>
            </a:lvl1pPr>
          </a:lstStyle>
          <a:p>
            <a:pPr/>
            <a:r>
              <a:t>Clientes de alto nivel</a:t>
            </a:r>
          </a:p>
        </p:txBody>
      </p:sp>
      <p:sp>
        <p:nvSpPr>
          <p:cNvPr id="244" name="TextBox 19"/>
          <p:cNvSpPr txBox="1"/>
          <p:nvPr/>
        </p:nvSpPr>
        <p:spPr>
          <a:xfrm>
            <a:off x="827891" y="4908676"/>
            <a:ext cx="5964025" cy="6506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200"/>
              </a:lnSpc>
              <a:defRPr sz="1300">
                <a:solidFill>
                  <a:srgbClr val="E5E7EB"/>
                </a:solidFill>
                <a:latin typeface="MiSans"/>
                <a:ea typeface="MiSans"/>
                <a:cs typeface="MiSans"/>
                <a:sym typeface="MiSans"/>
              </a:defRPr>
            </a:lvl1pPr>
          </a:lstStyle>
          <a:p>
            <a:pPr/>
            <a:r>
              <a:t>"Permítame proponer una alternativa que podría ser beneficiosa para ambas partes. Considero que implementar X podría aportar valor significativo..."</a:t>
            </a:r>
          </a:p>
        </p:txBody>
      </p:sp>
      <p:sp>
        <p:nvSpPr>
          <p:cNvPr id="245" name="Rounded Rectangle 20"/>
          <p:cNvSpPr/>
          <p:nvPr/>
        </p:nvSpPr>
        <p:spPr>
          <a:xfrm>
            <a:off x="7315017" y="1114425"/>
            <a:ext cx="4267094" cy="2924175"/>
          </a:xfrm>
          <a:prstGeom prst="roundRect">
            <a:avLst>
              <a:gd name="adj" fmla="val 7817"/>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46" name="Picture 21" descr="Picture 21"/>
          <p:cNvPicPr>
            <a:picLocks noChangeAspect="1"/>
          </p:cNvPicPr>
          <p:nvPr/>
        </p:nvPicPr>
        <p:blipFill>
          <a:blip r:embed="rId6">
            <a:extLst/>
          </a:blip>
          <a:stretch>
            <a:fillRect/>
          </a:stretch>
        </p:blipFill>
        <p:spPr>
          <a:xfrm>
            <a:off x="7515036" y="1400175"/>
            <a:ext cx="190496" cy="95250"/>
          </a:xfrm>
          <a:prstGeom prst="rect">
            <a:avLst/>
          </a:prstGeom>
          <a:ln w="12700">
            <a:miter lim="400000"/>
          </a:ln>
        </p:spPr>
      </p:pic>
      <p:sp>
        <p:nvSpPr>
          <p:cNvPr id="247" name="TextBox 22"/>
          <p:cNvSpPr txBox="1"/>
          <p:nvPr/>
        </p:nvSpPr>
        <p:spPr>
          <a:xfrm>
            <a:off x="7800017" y="1285431"/>
            <a:ext cx="1737506" cy="32473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100">
                <a:solidFill>
                  <a:srgbClr val="FFFFFF"/>
                </a:solidFill>
                <a:latin typeface="MiSans"/>
                <a:ea typeface="MiSans"/>
                <a:cs typeface="MiSans"/>
                <a:sym typeface="MiSans"/>
              </a:defRPr>
            </a:lvl1pPr>
          </a:lstStyle>
          <a:p>
            <a:pPr/>
            <a:r>
              <a:t>Marcadores Discursivos</a:t>
            </a:r>
          </a:p>
        </p:txBody>
      </p:sp>
      <p:sp>
        <p:nvSpPr>
          <p:cNvPr id="248" name="Rounded Rectangle 23"/>
          <p:cNvSpPr/>
          <p:nvPr/>
        </p:nvSpPr>
        <p:spPr>
          <a:xfrm>
            <a:off x="7515036" y="1800225"/>
            <a:ext cx="57149" cy="5715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49" name="TextBox 24"/>
          <p:cNvSpPr txBox="1"/>
          <p:nvPr/>
        </p:nvSpPr>
        <p:spPr>
          <a:xfrm>
            <a:off x="7666670" y="1696212"/>
            <a:ext cx="63062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Para iniciar</a:t>
            </a:r>
          </a:p>
        </p:txBody>
      </p:sp>
      <p:sp>
        <p:nvSpPr>
          <p:cNvPr id="250" name="Rounded Rectangle 25"/>
          <p:cNvSpPr/>
          <p:nvPr/>
        </p:nvSpPr>
        <p:spPr>
          <a:xfrm>
            <a:off x="7515036" y="2000250"/>
            <a:ext cx="1428715"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1" name="TextBox 26"/>
          <p:cNvSpPr txBox="1"/>
          <p:nvPr/>
        </p:nvSpPr>
        <p:spPr>
          <a:xfrm>
            <a:off x="7533324" y="2001012"/>
            <a:ext cx="1093582"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Permítame comenzar</a:t>
            </a:r>
          </a:p>
        </p:txBody>
      </p:sp>
      <p:sp>
        <p:nvSpPr>
          <p:cNvPr id="252" name="Rounded Rectangle 27"/>
          <p:cNvSpPr/>
          <p:nvPr/>
        </p:nvSpPr>
        <p:spPr>
          <a:xfrm>
            <a:off x="9019948" y="2000250"/>
            <a:ext cx="1219170"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3" name="TextBox 28"/>
          <p:cNvSpPr txBox="1"/>
          <p:nvPr/>
        </p:nvSpPr>
        <p:spPr>
          <a:xfrm>
            <a:off x="9038236" y="2001012"/>
            <a:ext cx="93567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Quisiera proponer</a:t>
            </a:r>
          </a:p>
        </p:txBody>
      </p:sp>
      <p:sp>
        <p:nvSpPr>
          <p:cNvPr id="254" name="Rounded Rectangle 29"/>
          <p:cNvSpPr/>
          <p:nvPr/>
        </p:nvSpPr>
        <p:spPr>
          <a:xfrm>
            <a:off x="7515036" y="2486025"/>
            <a:ext cx="57149" cy="5715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5" name="TextBox 30"/>
          <p:cNvSpPr txBox="1"/>
          <p:nvPr/>
        </p:nvSpPr>
        <p:spPr>
          <a:xfrm>
            <a:off x="7666670" y="2382011"/>
            <a:ext cx="850844"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Para estructurar</a:t>
            </a:r>
          </a:p>
        </p:txBody>
      </p:sp>
      <p:sp>
        <p:nvSpPr>
          <p:cNvPr id="256" name="Rounded Rectangle 31"/>
          <p:cNvSpPr/>
          <p:nvPr/>
        </p:nvSpPr>
        <p:spPr>
          <a:xfrm>
            <a:off x="7515036" y="2686050"/>
            <a:ext cx="1066774"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7" name="TextBox 32"/>
          <p:cNvSpPr txBox="1"/>
          <p:nvPr/>
        </p:nvSpPr>
        <p:spPr>
          <a:xfrm>
            <a:off x="7533324" y="2686812"/>
            <a:ext cx="81696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En primer lugar</a:t>
            </a:r>
          </a:p>
        </p:txBody>
      </p:sp>
      <p:sp>
        <p:nvSpPr>
          <p:cNvPr id="258" name="Rounded Rectangle 33"/>
          <p:cNvSpPr/>
          <p:nvPr/>
        </p:nvSpPr>
        <p:spPr>
          <a:xfrm>
            <a:off x="8658007" y="2686050"/>
            <a:ext cx="914378"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9" name="TextBox 34"/>
          <p:cNvSpPr txBox="1"/>
          <p:nvPr/>
        </p:nvSpPr>
        <p:spPr>
          <a:xfrm>
            <a:off x="8676295" y="2686812"/>
            <a:ext cx="704149"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Por otro lado</a:t>
            </a:r>
          </a:p>
        </p:txBody>
      </p:sp>
      <p:sp>
        <p:nvSpPr>
          <p:cNvPr id="260" name="Rounded Rectangle 35"/>
          <p:cNvSpPr/>
          <p:nvPr/>
        </p:nvSpPr>
        <p:spPr>
          <a:xfrm>
            <a:off x="7515036" y="3171825"/>
            <a:ext cx="57149" cy="5715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61" name="TextBox 36"/>
          <p:cNvSpPr txBox="1"/>
          <p:nvPr/>
        </p:nvSpPr>
        <p:spPr>
          <a:xfrm>
            <a:off x="7666670" y="3067811"/>
            <a:ext cx="811305"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Para ser cortés</a:t>
            </a:r>
          </a:p>
        </p:txBody>
      </p:sp>
      <p:sp>
        <p:nvSpPr>
          <p:cNvPr id="262" name="Rounded Rectangle 37"/>
          <p:cNvSpPr/>
          <p:nvPr/>
        </p:nvSpPr>
        <p:spPr>
          <a:xfrm>
            <a:off x="7515036" y="3371850"/>
            <a:ext cx="971526"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63" name="TextBox 38"/>
          <p:cNvSpPr txBox="1"/>
          <p:nvPr/>
        </p:nvSpPr>
        <p:spPr>
          <a:xfrm>
            <a:off x="7533324" y="3372612"/>
            <a:ext cx="749144"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Si me permite</a:t>
            </a:r>
          </a:p>
        </p:txBody>
      </p:sp>
      <p:sp>
        <p:nvSpPr>
          <p:cNvPr id="264" name="Rounded Rectangle 39"/>
          <p:cNvSpPr/>
          <p:nvPr/>
        </p:nvSpPr>
        <p:spPr>
          <a:xfrm>
            <a:off x="8562760" y="3371850"/>
            <a:ext cx="1085823" cy="266700"/>
          </a:xfrm>
          <a:prstGeom prst="roundRect">
            <a:avLst>
              <a:gd name="adj" fmla="val 28571"/>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65" name="TextBox 40"/>
          <p:cNvSpPr txBox="1"/>
          <p:nvPr/>
        </p:nvSpPr>
        <p:spPr>
          <a:xfrm>
            <a:off x="8581048" y="3372612"/>
            <a:ext cx="83392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E5E7EB"/>
                </a:solidFill>
                <a:latin typeface="MiSans"/>
                <a:ea typeface="MiSans"/>
                <a:cs typeface="MiSans"/>
                <a:sym typeface="MiSans"/>
              </a:defRPr>
            </a:lvl1pPr>
          </a:lstStyle>
          <a:p>
            <a:pPr/>
            <a:r>
              <a:t>Con su permiso</a:t>
            </a:r>
          </a:p>
        </p:txBody>
      </p:sp>
      <p:sp>
        <p:nvSpPr>
          <p:cNvPr id="266" name="Rounded Rectangle 41"/>
          <p:cNvSpPr/>
          <p:nvPr/>
        </p:nvSpPr>
        <p:spPr>
          <a:xfrm>
            <a:off x="7315017" y="4267198"/>
            <a:ext cx="4267094" cy="2286001"/>
          </a:xfrm>
          <a:prstGeom prst="roundRect">
            <a:avLst>
              <a:gd name="adj" fmla="val 1000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67" name="Picture 42" descr="Picture 42"/>
          <p:cNvPicPr>
            <a:picLocks noChangeAspect="1"/>
          </p:cNvPicPr>
          <p:nvPr/>
        </p:nvPicPr>
        <p:blipFill>
          <a:blip r:embed="rId7">
            <a:extLst/>
          </a:blip>
          <a:stretch>
            <a:fillRect/>
          </a:stretch>
        </p:blipFill>
        <p:spPr>
          <a:xfrm>
            <a:off x="7515036" y="4523533"/>
            <a:ext cx="190496" cy="154081"/>
          </a:xfrm>
          <a:prstGeom prst="rect">
            <a:avLst/>
          </a:prstGeom>
          <a:ln w="12700">
            <a:miter lim="400000"/>
          </a:ln>
        </p:spPr>
      </p:pic>
      <p:sp>
        <p:nvSpPr>
          <p:cNvPr id="268" name="TextBox 43"/>
          <p:cNvSpPr txBox="1"/>
          <p:nvPr/>
        </p:nvSpPr>
        <p:spPr>
          <a:xfrm>
            <a:off x="7800017" y="4438205"/>
            <a:ext cx="1675296" cy="32473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100">
                <a:solidFill>
                  <a:srgbClr val="FFFFFF"/>
                </a:solidFill>
                <a:latin typeface="MiSans"/>
                <a:ea typeface="MiSans"/>
                <a:cs typeface="MiSans"/>
                <a:sym typeface="MiSans"/>
              </a:defRPr>
            </a:lvl1pPr>
          </a:lstStyle>
          <a:p>
            <a:pPr/>
            <a:r>
              <a:t>Estrategias de Cortesía</a:t>
            </a:r>
          </a:p>
        </p:txBody>
      </p:sp>
      <p:pic>
        <p:nvPicPr>
          <p:cNvPr id="269" name="Picture 44" descr="Picture 44"/>
          <p:cNvPicPr>
            <a:picLocks noChangeAspect="1"/>
          </p:cNvPicPr>
          <p:nvPr/>
        </p:nvPicPr>
        <p:blipFill>
          <a:blip r:embed="rId8">
            <a:extLst/>
          </a:blip>
          <a:stretch>
            <a:fillRect/>
          </a:stretch>
        </p:blipFill>
        <p:spPr>
          <a:xfrm>
            <a:off x="7515036" y="4964060"/>
            <a:ext cx="171446" cy="149328"/>
          </a:xfrm>
          <a:prstGeom prst="rect">
            <a:avLst/>
          </a:prstGeom>
          <a:ln w="12700">
            <a:miter lim="400000"/>
          </a:ln>
        </p:spPr>
      </p:pic>
      <p:sp>
        <p:nvSpPr>
          <p:cNvPr id="270" name="TextBox 45"/>
          <p:cNvSpPr txBox="1"/>
          <p:nvPr/>
        </p:nvSpPr>
        <p:spPr>
          <a:xfrm>
            <a:off x="7780967" y="4870959"/>
            <a:ext cx="2464178" cy="34505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Uso de "usted" vs "tú" según contexto</a:t>
            </a:r>
          </a:p>
        </p:txBody>
      </p:sp>
      <p:pic>
        <p:nvPicPr>
          <p:cNvPr id="271" name="Picture 46" descr="Picture 46"/>
          <p:cNvPicPr>
            <a:picLocks noChangeAspect="1"/>
          </p:cNvPicPr>
          <p:nvPr/>
        </p:nvPicPr>
        <p:blipFill>
          <a:blip r:embed="rId8">
            <a:extLst/>
          </a:blip>
          <a:stretch>
            <a:fillRect/>
          </a:stretch>
        </p:blipFill>
        <p:spPr>
          <a:xfrm>
            <a:off x="7515036" y="5392685"/>
            <a:ext cx="171446" cy="149328"/>
          </a:xfrm>
          <a:prstGeom prst="rect">
            <a:avLst/>
          </a:prstGeom>
          <a:ln w="12700">
            <a:miter lim="400000"/>
          </a:ln>
        </p:spPr>
      </p:pic>
      <p:sp>
        <p:nvSpPr>
          <p:cNvPr id="272" name="TextBox 47"/>
          <p:cNvSpPr txBox="1"/>
          <p:nvPr/>
        </p:nvSpPr>
        <p:spPr>
          <a:xfrm>
            <a:off x="7780967" y="5299584"/>
            <a:ext cx="2481436" cy="34505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Atenuantes: "Podríamos considerar..."</a:t>
            </a:r>
          </a:p>
        </p:txBody>
      </p:sp>
      <p:pic>
        <p:nvPicPr>
          <p:cNvPr id="273" name="Picture 48" descr="Picture 48"/>
          <p:cNvPicPr>
            <a:picLocks noChangeAspect="1"/>
          </p:cNvPicPr>
          <p:nvPr/>
        </p:nvPicPr>
        <p:blipFill>
          <a:blip r:embed="rId8">
            <a:extLst/>
          </a:blip>
          <a:stretch>
            <a:fillRect/>
          </a:stretch>
        </p:blipFill>
        <p:spPr>
          <a:xfrm>
            <a:off x="7515036" y="5811785"/>
            <a:ext cx="171446" cy="149328"/>
          </a:xfrm>
          <a:prstGeom prst="rect">
            <a:avLst/>
          </a:prstGeom>
          <a:ln w="12700">
            <a:miter lim="400000"/>
          </a:ln>
        </p:spPr>
      </p:pic>
      <p:sp>
        <p:nvSpPr>
          <p:cNvPr id="274" name="TextBox 49"/>
          <p:cNvSpPr txBox="1"/>
          <p:nvPr/>
        </p:nvSpPr>
        <p:spPr>
          <a:xfrm>
            <a:off x="7780967" y="5871083"/>
            <a:ext cx="3582834" cy="34505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Expresiones de aprecio: "Agradezco su tiempo"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satOff val="-4966"/>
            <a:lumOff val="-10549"/>
          </a:schemeClr>
        </a:solidFill>
      </p:bgPr>
    </p:bg>
    <p:spTree>
      <p:nvGrpSpPr>
        <p:cNvPr id="1" name=""/>
        <p:cNvGrpSpPr/>
        <p:nvPr/>
      </p:nvGrpSpPr>
      <p:grpSpPr>
        <a:xfrm>
          <a:off x="0" y="0"/>
          <a:ext cx="0" cy="0"/>
          <a:chOff x="0" y="0"/>
          <a:chExt cx="0" cy="0"/>
        </a:xfrm>
      </p:grpSpPr>
      <p:sp>
        <p:nvSpPr>
          <p:cNvPr id="276" name="Rounded Rectangle 1"/>
          <p:cNvSpPr/>
          <p:nvPr/>
        </p:nvSpPr>
        <p:spPr>
          <a:xfrm>
            <a:off x="609584" y="123823"/>
            <a:ext cx="457188"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77" name="TextBox 2"/>
          <p:cNvSpPr txBox="1"/>
          <p:nvPr/>
        </p:nvSpPr>
        <p:spPr>
          <a:xfrm>
            <a:off x="789792" y="175515"/>
            <a:ext cx="2213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3</a:t>
            </a:r>
          </a:p>
        </p:txBody>
      </p:sp>
      <p:sp>
        <p:nvSpPr>
          <p:cNvPr id="278" name="TextBox 3"/>
          <p:cNvSpPr txBox="1"/>
          <p:nvPr/>
        </p:nvSpPr>
        <p:spPr>
          <a:xfrm>
            <a:off x="1388734" y="73243"/>
            <a:ext cx="111635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200"/>
              </a:spcBef>
              <a:defRPr sz="800">
                <a:latin typeface="MiSans"/>
                <a:ea typeface="MiSans"/>
                <a:cs typeface="MiSans"/>
                <a:sym typeface="MiSans"/>
              </a:defRPr>
            </a:lvl1pPr>
          </a:lstStyle>
          <a:p>
            <a:pPr/>
            <a:r>
              <a:t>Actividad Experiencial</a:t>
            </a:r>
          </a:p>
        </p:txBody>
      </p:sp>
      <p:sp>
        <p:nvSpPr>
          <p:cNvPr id="279" name="TextBox 4"/>
          <p:cNvSpPr txBox="1"/>
          <p:nvPr/>
        </p:nvSpPr>
        <p:spPr>
          <a:xfrm>
            <a:off x="1199357" y="215711"/>
            <a:ext cx="3888066"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Simulación de negociación</a:t>
            </a:r>
          </a:p>
        </p:txBody>
      </p:sp>
      <p:pic>
        <p:nvPicPr>
          <p:cNvPr id="280" name="Picture 5" descr="Picture 5"/>
          <p:cNvPicPr>
            <a:picLocks noChangeAspect="1"/>
          </p:cNvPicPr>
          <p:nvPr/>
        </p:nvPicPr>
        <p:blipFill>
          <a:blip r:embed="rId2">
            <a:extLst/>
          </a:blip>
          <a:stretch>
            <a:fillRect/>
          </a:stretch>
        </p:blipFill>
        <p:spPr>
          <a:xfrm>
            <a:off x="633256" y="957103"/>
            <a:ext cx="228595" cy="177165"/>
          </a:xfrm>
          <a:prstGeom prst="rect">
            <a:avLst/>
          </a:prstGeom>
          <a:ln w="12700">
            <a:miter lim="400000"/>
          </a:ln>
        </p:spPr>
      </p:pic>
      <p:sp>
        <p:nvSpPr>
          <p:cNvPr id="281" name="TextBox 6"/>
          <p:cNvSpPr txBox="1"/>
          <p:nvPr/>
        </p:nvSpPr>
        <p:spPr>
          <a:xfrm>
            <a:off x="847000" y="858933"/>
            <a:ext cx="2199822" cy="3218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Estructura Argumentativa Efectiva</a:t>
            </a:r>
          </a:p>
        </p:txBody>
      </p:sp>
      <p:sp>
        <p:nvSpPr>
          <p:cNvPr id="282" name="Rounded Rectangle 7"/>
          <p:cNvSpPr/>
          <p:nvPr/>
        </p:nvSpPr>
        <p:spPr>
          <a:xfrm>
            <a:off x="609584" y="1323575"/>
            <a:ext cx="4267094" cy="1476376"/>
          </a:xfrm>
          <a:prstGeom prst="roundRect">
            <a:avLst>
              <a:gd name="adj" fmla="val 10322"/>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83" name="Rounded Rectangle 8"/>
          <p:cNvSpPr/>
          <p:nvPr/>
        </p:nvSpPr>
        <p:spPr>
          <a:xfrm>
            <a:off x="771504" y="1523600"/>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84" name="Picture 9" descr="Picture 9"/>
          <p:cNvPicPr>
            <a:picLocks noChangeAspect="1"/>
          </p:cNvPicPr>
          <p:nvPr/>
        </p:nvPicPr>
        <p:blipFill>
          <a:blip r:embed="rId3">
            <a:extLst/>
          </a:blip>
          <a:stretch>
            <a:fillRect/>
          </a:stretch>
        </p:blipFill>
        <p:spPr>
          <a:xfrm>
            <a:off x="866753" y="1632857"/>
            <a:ext cx="190496" cy="162486"/>
          </a:xfrm>
          <a:prstGeom prst="rect">
            <a:avLst/>
          </a:prstGeom>
          <a:ln w="12700">
            <a:miter lim="400000"/>
          </a:ln>
        </p:spPr>
      </p:pic>
      <p:sp>
        <p:nvSpPr>
          <p:cNvPr id="285" name="TextBox 10"/>
          <p:cNvSpPr txBox="1"/>
          <p:nvPr/>
        </p:nvSpPr>
        <p:spPr>
          <a:xfrm>
            <a:off x="1285081" y="1457942"/>
            <a:ext cx="1145436" cy="3218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ACKNOWLEDGE</a:t>
            </a:r>
          </a:p>
        </p:txBody>
      </p:sp>
      <p:sp>
        <p:nvSpPr>
          <p:cNvPr id="286" name="TextBox 11"/>
          <p:cNvSpPr txBox="1"/>
          <p:nvPr/>
        </p:nvSpPr>
        <p:spPr>
          <a:xfrm>
            <a:off x="1285081" y="1714863"/>
            <a:ext cx="61376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Reconocer</a:t>
            </a:r>
          </a:p>
        </p:txBody>
      </p:sp>
      <p:sp>
        <p:nvSpPr>
          <p:cNvPr id="287" name="TextBox 12"/>
          <p:cNvSpPr txBox="1"/>
          <p:nvPr/>
        </p:nvSpPr>
        <p:spPr>
          <a:xfrm>
            <a:off x="789792" y="2089925"/>
            <a:ext cx="3906677" cy="345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"Comprendemos la importancia de este proyecto..."</a:t>
            </a:r>
          </a:p>
        </p:txBody>
      </p:sp>
      <p:sp>
        <p:nvSpPr>
          <p:cNvPr id="288" name="Rounded Rectangle 13"/>
          <p:cNvSpPr/>
          <p:nvPr/>
        </p:nvSpPr>
        <p:spPr>
          <a:xfrm>
            <a:off x="609584" y="2938286"/>
            <a:ext cx="4267094" cy="1171576"/>
          </a:xfrm>
          <a:prstGeom prst="roundRect">
            <a:avLst>
              <a:gd name="adj" fmla="val 13008"/>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89" name="Rounded Rectangle 14"/>
          <p:cNvSpPr/>
          <p:nvPr/>
        </p:nvSpPr>
        <p:spPr>
          <a:xfrm>
            <a:off x="771504" y="3138311"/>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90" name="Picture 15" descr="Picture 15"/>
          <p:cNvPicPr>
            <a:picLocks noChangeAspect="1"/>
          </p:cNvPicPr>
          <p:nvPr/>
        </p:nvPicPr>
        <p:blipFill>
          <a:blip r:embed="rId4">
            <a:extLst/>
          </a:blip>
          <a:stretch>
            <a:fillRect/>
          </a:stretch>
        </p:blipFill>
        <p:spPr>
          <a:xfrm>
            <a:off x="866753" y="3247569"/>
            <a:ext cx="190496" cy="162486"/>
          </a:xfrm>
          <a:prstGeom prst="rect">
            <a:avLst/>
          </a:prstGeom>
          <a:ln w="12700">
            <a:miter lim="400000"/>
          </a:ln>
        </p:spPr>
      </p:pic>
      <p:sp>
        <p:nvSpPr>
          <p:cNvPr id="291" name="TextBox 16"/>
          <p:cNvSpPr txBox="1"/>
          <p:nvPr/>
        </p:nvSpPr>
        <p:spPr>
          <a:xfrm>
            <a:off x="1285081" y="3072653"/>
            <a:ext cx="672845"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EXPLAIN</a:t>
            </a:r>
          </a:p>
        </p:txBody>
      </p:sp>
      <p:sp>
        <p:nvSpPr>
          <p:cNvPr id="292" name="TextBox 17"/>
          <p:cNvSpPr txBox="1"/>
          <p:nvPr/>
        </p:nvSpPr>
        <p:spPr>
          <a:xfrm>
            <a:off x="1285081" y="3329573"/>
            <a:ext cx="48378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Explicar</a:t>
            </a:r>
          </a:p>
        </p:txBody>
      </p:sp>
      <p:sp>
        <p:nvSpPr>
          <p:cNvPr id="293" name="TextBox 18"/>
          <p:cNvSpPr txBox="1"/>
          <p:nvPr/>
        </p:nvSpPr>
        <p:spPr>
          <a:xfrm>
            <a:off x="789792" y="3618246"/>
            <a:ext cx="2566429" cy="34505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"Debido a circunstancias imprevistas..."</a:t>
            </a:r>
          </a:p>
        </p:txBody>
      </p:sp>
      <p:sp>
        <p:nvSpPr>
          <p:cNvPr id="294" name="Rounded Rectangle 19"/>
          <p:cNvSpPr/>
          <p:nvPr/>
        </p:nvSpPr>
        <p:spPr>
          <a:xfrm>
            <a:off x="609584" y="4240916"/>
            <a:ext cx="4267094" cy="1171576"/>
          </a:xfrm>
          <a:prstGeom prst="roundRect">
            <a:avLst>
              <a:gd name="adj" fmla="val 13008"/>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95" name="Rounded Rectangle 20"/>
          <p:cNvSpPr/>
          <p:nvPr/>
        </p:nvSpPr>
        <p:spPr>
          <a:xfrm>
            <a:off x="771504" y="4450468"/>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296" name="Picture 21" descr="Picture 21"/>
          <p:cNvPicPr>
            <a:picLocks noChangeAspect="1"/>
          </p:cNvPicPr>
          <p:nvPr/>
        </p:nvPicPr>
        <p:blipFill>
          <a:blip r:embed="rId5">
            <a:extLst/>
          </a:blip>
          <a:stretch>
            <a:fillRect/>
          </a:stretch>
        </p:blipFill>
        <p:spPr>
          <a:xfrm>
            <a:off x="866753" y="4559725"/>
            <a:ext cx="190496" cy="162485"/>
          </a:xfrm>
          <a:prstGeom prst="rect">
            <a:avLst/>
          </a:prstGeom>
          <a:ln w="12700">
            <a:miter lim="400000"/>
          </a:ln>
        </p:spPr>
      </p:pic>
      <p:sp>
        <p:nvSpPr>
          <p:cNvPr id="297" name="TextBox 22"/>
          <p:cNvSpPr txBox="1"/>
          <p:nvPr/>
        </p:nvSpPr>
        <p:spPr>
          <a:xfrm>
            <a:off x="1285081" y="4384808"/>
            <a:ext cx="750545"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PROPOSE</a:t>
            </a:r>
          </a:p>
        </p:txBody>
      </p:sp>
      <p:sp>
        <p:nvSpPr>
          <p:cNvPr id="298" name="TextBox 23"/>
          <p:cNvSpPr txBox="1"/>
          <p:nvPr/>
        </p:nvSpPr>
        <p:spPr>
          <a:xfrm>
            <a:off x="1285081" y="4641730"/>
            <a:ext cx="54038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Proponer</a:t>
            </a:r>
          </a:p>
        </p:txBody>
      </p:sp>
      <p:sp>
        <p:nvSpPr>
          <p:cNvPr id="299" name="TextBox 24"/>
          <p:cNvSpPr txBox="1"/>
          <p:nvPr/>
        </p:nvSpPr>
        <p:spPr>
          <a:xfrm>
            <a:off x="789792" y="4930402"/>
            <a:ext cx="2722159" cy="34505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"Hemos desarrollado un plan de acción..."</a:t>
            </a:r>
          </a:p>
        </p:txBody>
      </p:sp>
      <p:sp>
        <p:nvSpPr>
          <p:cNvPr id="300" name="Rounded Rectangle 25"/>
          <p:cNvSpPr/>
          <p:nvPr/>
        </p:nvSpPr>
        <p:spPr>
          <a:xfrm>
            <a:off x="609584" y="5527480"/>
            <a:ext cx="4267094" cy="1171576"/>
          </a:xfrm>
          <a:prstGeom prst="roundRect">
            <a:avLst>
              <a:gd name="adj" fmla="val 13008"/>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01" name="Rounded Rectangle 26"/>
          <p:cNvSpPr/>
          <p:nvPr/>
        </p:nvSpPr>
        <p:spPr>
          <a:xfrm>
            <a:off x="771504" y="5727505"/>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302" name="Picture 27" descr="Picture 27"/>
          <p:cNvPicPr>
            <a:picLocks noChangeAspect="1"/>
          </p:cNvPicPr>
          <p:nvPr/>
        </p:nvPicPr>
        <p:blipFill>
          <a:blip r:embed="rId6">
            <a:extLst/>
          </a:blip>
          <a:stretch>
            <a:fillRect/>
          </a:stretch>
        </p:blipFill>
        <p:spPr>
          <a:xfrm>
            <a:off x="866753" y="5831161"/>
            <a:ext cx="190496" cy="173692"/>
          </a:xfrm>
          <a:prstGeom prst="rect">
            <a:avLst/>
          </a:prstGeom>
          <a:ln w="12700">
            <a:miter lim="400000"/>
          </a:ln>
        </p:spPr>
      </p:pic>
      <p:sp>
        <p:nvSpPr>
          <p:cNvPr id="303" name="TextBox 28"/>
          <p:cNvSpPr txBox="1"/>
          <p:nvPr/>
        </p:nvSpPr>
        <p:spPr>
          <a:xfrm>
            <a:off x="1285081" y="5661848"/>
            <a:ext cx="828122"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REASSURE</a:t>
            </a:r>
          </a:p>
        </p:txBody>
      </p:sp>
      <p:sp>
        <p:nvSpPr>
          <p:cNvPr id="304" name="TextBox 29"/>
          <p:cNvSpPr txBox="1"/>
          <p:nvPr/>
        </p:nvSpPr>
        <p:spPr>
          <a:xfrm>
            <a:off x="1285081" y="5918768"/>
            <a:ext cx="56841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Reafirmar</a:t>
            </a:r>
          </a:p>
        </p:txBody>
      </p:sp>
      <p:sp>
        <p:nvSpPr>
          <p:cNvPr id="305" name="TextBox 30"/>
          <p:cNvSpPr txBox="1"/>
          <p:nvPr/>
        </p:nvSpPr>
        <p:spPr>
          <a:xfrm>
            <a:off x="789792" y="6207441"/>
            <a:ext cx="2955106" cy="34505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"Garantizamos la calidad que usted espera..."</a:t>
            </a:r>
          </a:p>
        </p:txBody>
      </p:sp>
      <p:sp>
        <p:nvSpPr>
          <p:cNvPr id="306" name="Rounded Rectangle 31"/>
          <p:cNvSpPr/>
          <p:nvPr/>
        </p:nvSpPr>
        <p:spPr>
          <a:xfrm>
            <a:off x="5181470" y="1019174"/>
            <a:ext cx="6400640" cy="2971801"/>
          </a:xfrm>
          <a:prstGeom prst="roundRect">
            <a:avLst>
              <a:gd name="adj" fmla="val 5128"/>
            </a:avLst>
          </a:prstGeom>
          <a:solidFill>
            <a:srgbClr val="37DCF2">
              <a:alpha val="8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07" name="Round Same Side Corner Rectangle 32"/>
          <p:cNvSpPr/>
          <p:nvPr/>
        </p:nvSpPr>
        <p:spPr>
          <a:xfrm rot="16200000">
            <a:off x="3745100" y="2455543"/>
            <a:ext cx="2971801" cy="99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 y="0"/>
                </a:moveTo>
                <a:lnTo>
                  <a:pt x="21240" y="0"/>
                </a:lnTo>
                <a:cubicBezTo>
                  <a:pt x="21439" y="0"/>
                  <a:pt x="21600" y="4835"/>
                  <a:pt x="21600" y="10800"/>
                </a:cubicBezTo>
                <a:lnTo>
                  <a:pt x="21600" y="21600"/>
                </a:lnTo>
                <a:lnTo>
                  <a:pt x="0" y="21600"/>
                </a:lnTo>
                <a:lnTo>
                  <a:pt x="0" y="10800"/>
                </a:lnTo>
                <a:cubicBezTo>
                  <a:pt x="0" y="4835"/>
                  <a:pt x="161" y="0"/>
                  <a:pt x="360" y="0"/>
                </a:cubicBezTo>
                <a:close/>
              </a:path>
            </a:pathLst>
          </a:cu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308" name="Picture 33" descr="Picture 33"/>
          <p:cNvPicPr>
            <a:picLocks noChangeAspect="1"/>
          </p:cNvPicPr>
          <p:nvPr/>
        </p:nvPicPr>
        <p:blipFill>
          <a:blip r:embed="rId7">
            <a:extLst/>
          </a:blip>
          <a:stretch>
            <a:fillRect/>
          </a:stretch>
        </p:blipFill>
        <p:spPr>
          <a:xfrm>
            <a:off x="5400538" y="1250155"/>
            <a:ext cx="228595" cy="185738"/>
          </a:xfrm>
          <a:prstGeom prst="rect">
            <a:avLst/>
          </a:prstGeom>
          <a:ln w="12700">
            <a:miter lim="400000"/>
          </a:ln>
        </p:spPr>
      </p:pic>
      <p:sp>
        <p:nvSpPr>
          <p:cNvPr id="309" name="TextBox 34"/>
          <p:cNvSpPr txBox="1"/>
          <p:nvPr/>
        </p:nvSpPr>
        <p:spPr>
          <a:xfrm>
            <a:off x="5723619" y="1182115"/>
            <a:ext cx="1237276"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Ejemplo Completo</a:t>
            </a:r>
          </a:p>
        </p:txBody>
      </p:sp>
      <p:sp>
        <p:nvSpPr>
          <p:cNvPr id="310" name="TextBox 35"/>
          <p:cNvSpPr txBox="1"/>
          <p:nvPr/>
        </p:nvSpPr>
        <p:spPr>
          <a:xfrm>
            <a:off x="5418826" y="2034096"/>
            <a:ext cx="5954500" cy="1361058"/>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E5E7EB"/>
                </a:solidFill>
                <a:latin typeface="MiSans"/>
                <a:ea typeface="MiSans"/>
                <a:cs typeface="MiSans"/>
                <a:sym typeface="MiSans"/>
              </a:defRPr>
            </a:lvl1pPr>
          </a:lstStyle>
          <a:p>
            <a:pPr/>
            <a:r>
              <a:t>"Comprendemos la importancia de este proyecto para su empresa. Debido a circunstancias imprevistas en la cadena de suministro, necesitamos ampliar el plazo una semana. Hemos implementado medidas adicionales de control de calidad para garantizar la excelencia que usted espera. Como compensación, ofrecemos un descuento del 5% en el próximo pedido. ¿Le parece aceptable esta propuesta?"</a:t>
            </a:r>
          </a:p>
        </p:txBody>
      </p:sp>
      <p:pic>
        <p:nvPicPr>
          <p:cNvPr id="311" name="Picture 36" descr="Picture 36"/>
          <p:cNvPicPr>
            <a:picLocks noChangeAspect="1"/>
          </p:cNvPicPr>
          <p:nvPr/>
        </p:nvPicPr>
        <p:blipFill>
          <a:blip r:embed="rId8">
            <a:extLst/>
          </a:blip>
          <a:stretch>
            <a:fillRect/>
          </a:stretch>
        </p:blipFill>
        <p:spPr>
          <a:xfrm>
            <a:off x="5181470" y="4250530"/>
            <a:ext cx="228595" cy="185738"/>
          </a:xfrm>
          <a:prstGeom prst="rect">
            <a:avLst/>
          </a:prstGeom>
          <a:ln w="12700">
            <a:miter lim="400000"/>
          </a:ln>
        </p:spPr>
      </p:pic>
      <p:sp>
        <p:nvSpPr>
          <p:cNvPr id="312" name="TextBox 37"/>
          <p:cNvSpPr txBox="1"/>
          <p:nvPr/>
        </p:nvSpPr>
        <p:spPr>
          <a:xfrm>
            <a:off x="5504549" y="4182490"/>
            <a:ext cx="1858634"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Recursos Lingüísticos Clave</a:t>
            </a:r>
          </a:p>
        </p:txBody>
      </p:sp>
      <p:sp>
        <p:nvSpPr>
          <p:cNvPr id="313" name="Rounded Rectangle 38"/>
          <p:cNvSpPr/>
          <p:nvPr/>
        </p:nvSpPr>
        <p:spPr>
          <a:xfrm>
            <a:off x="5181470" y="4629150"/>
            <a:ext cx="2028775" cy="1428750"/>
          </a:xfrm>
          <a:prstGeom prst="roundRect">
            <a:avLst>
              <a:gd name="adj" fmla="val 10666"/>
            </a:avLst>
          </a:prstGeom>
          <a:solidFill>
            <a:srgbClr val="FFFFFF">
              <a:alpha val="6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314" name="Picture 39" descr="Picture 39"/>
          <p:cNvPicPr>
            <a:picLocks noChangeAspect="1"/>
          </p:cNvPicPr>
          <p:nvPr/>
        </p:nvPicPr>
        <p:blipFill>
          <a:blip r:embed="rId9">
            <a:extLst/>
          </a:blip>
          <a:stretch>
            <a:fillRect/>
          </a:stretch>
        </p:blipFill>
        <p:spPr>
          <a:xfrm>
            <a:off x="5343390" y="4889703"/>
            <a:ext cx="171446" cy="88491"/>
          </a:xfrm>
          <a:prstGeom prst="rect">
            <a:avLst/>
          </a:prstGeom>
          <a:ln w="12700">
            <a:miter lim="400000"/>
          </a:ln>
        </p:spPr>
      </p:pic>
      <p:sp>
        <p:nvSpPr>
          <p:cNvPr id="315" name="TextBox 40"/>
          <p:cNvSpPr txBox="1"/>
          <p:nvPr/>
        </p:nvSpPr>
        <p:spPr>
          <a:xfrm>
            <a:off x="5609323" y="4789742"/>
            <a:ext cx="751246"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b="1" sz="900">
                <a:solidFill>
                  <a:srgbClr val="FFFFFF"/>
                </a:solidFill>
                <a:latin typeface="MiSans"/>
                <a:ea typeface="MiSans"/>
                <a:cs typeface="MiSans"/>
                <a:sym typeface="MiSans"/>
              </a:defRPr>
            </a:lvl1pPr>
          </a:lstStyle>
          <a:p>
            <a:pPr/>
            <a:r>
              <a:t>Conectores</a:t>
            </a:r>
          </a:p>
        </p:txBody>
      </p:sp>
      <p:sp>
        <p:nvSpPr>
          <p:cNvPr id="316" name="TextBox 41"/>
          <p:cNvSpPr txBox="1"/>
          <p:nvPr/>
        </p:nvSpPr>
        <p:spPr>
          <a:xfrm>
            <a:off x="5361678" y="5144261"/>
            <a:ext cx="94306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 Por consiguiente</a:t>
            </a:r>
          </a:p>
        </p:txBody>
      </p:sp>
      <p:sp>
        <p:nvSpPr>
          <p:cNvPr id="317" name="TextBox 42"/>
          <p:cNvSpPr txBox="1"/>
          <p:nvPr/>
        </p:nvSpPr>
        <p:spPr>
          <a:xfrm>
            <a:off x="5361678" y="5410962"/>
            <a:ext cx="960034"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En consecuencia</a:t>
            </a:r>
          </a:p>
        </p:txBody>
      </p:sp>
      <p:sp>
        <p:nvSpPr>
          <p:cNvPr id="318" name="TextBox 43"/>
          <p:cNvSpPr txBox="1"/>
          <p:nvPr/>
        </p:nvSpPr>
        <p:spPr>
          <a:xfrm>
            <a:off x="5361678" y="5677662"/>
            <a:ext cx="81874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De este modo</a:t>
            </a:r>
          </a:p>
        </p:txBody>
      </p:sp>
      <p:sp>
        <p:nvSpPr>
          <p:cNvPr id="319" name="Rounded Rectangle 44"/>
          <p:cNvSpPr/>
          <p:nvPr/>
        </p:nvSpPr>
        <p:spPr>
          <a:xfrm>
            <a:off x="7362639" y="4629150"/>
            <a:ext cx="2028775" cy="1428750"/>
          </a:xfrm>
          <a:prstGeom prst="roundRect">
            <a:avLst>
              <a:gd name="adj" fmla="val 10666"/>
            </a:avLst>
          </a:prstGeom>
          <a:solidFill>
            <a:srgbClr val="FFFFFF">
              <a:alpha val="6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320" name="Picture 45" descr="Picture 45"/>
          <p:cNvPicPr>
            <a:picLocks noChangeAspect="1"/>
          </p:cNvPicPr>
          <p:nvPr/>
        </p:nvPicPr>
        <p:blipFill>
          <a:blip r:embed="rId10">
            <a:extLst/>
          </a:blip>
          <a:stretch>
            <a:fillRect/>
          </a:stretch>
        </p:blipFill>
        <p:spPr>
          <a:xfrm>
            <a:off x="7524560" y="4864815"/>
            <a:ext cx="171446" cy="138267"/>
          </a:xfrm>
          <a:prstGeom prst="rect">
            <a:avLst/>
          </a:prstGeom>
          <a:ln w="12700">
            <a:miter lim="400000"/>
          </a:ln>
        </p:spPr>
      </p:pic>
      <p:sp>
        <p:nvSpPr>
          <p:cNvPr id="321" name="TextBox 46"/>
          <p:cNvSpPr txBox="1"/>
          <p:nvPr/>
        </p:nvSpPr>
        <p:spPr>
          <a:xfrm>
            <a:off x="7790492" y="4789742"/>
            <a:ext cx="827316"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b="1" sz="900">
                <a:solidFill>
                  <a:srgbClr val="FFFFFF"/>
                </a:solidFill>
                <a:latin typeface="MiSans"/>
                <a:ea typeface="MiSans"/>
                <a:cs typeface="MiSans"/>
                <a:sym typeface="MiSans"/>
              </a:defRPr>
            </a:lvl1pPr>
          </a:lstStyle>
          <a:p>
            <a:pPr/>
            <a:r>
              <a:t>Compromiso</a:t>
            </a:r>
          </a:p>
        </p:txBody>
      </p:sp>
      <p:sp>
        <p:nvSpPr>
          <p:cNvPr id="322" name="TextBox 47"/>
          <p:cNvSpPr txBox="1"/>
          <p:nvPr/>
        </p:nvSpPr>
        <p:spPr>
          <a:xfrm>
            <a:off x="7542848" y="5144261"/>
            <a:ext cx="123645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 Nos comprometemos a</a:t>
            </a:r>
          </a:p>
        </p:txBody>
      </p:sp>
      <p:sp>
        <p:nvSpPr>
          <p:cNvPr id="323" name="TextBox 48"/>
          <p:cNvSpPr txBox="1"/>
          <p:nvPr/>
        </p:nvSpPr>
        <p:spPr>
          <a:xfrm>
            <a:off x="7542848" y="5410962"/>
            <a:ext cx="818647"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Garantizamos</a:t>
            </a:r>
          </a:p>
        </p:txBody>
      </p:sp>
      <p:sp>
        <p:nvSpPr>
          <p:cNvPr id="324" name="TextBox 49"/>
          <p:cNvSpPr txBox="1"/>
          <p:nvPr/>
        </p:nvSpPr>
        <p:spPr>
          <a:xfrm>
            <a:off x="7542848" y="5677662"/>
            <a:ext cx="75103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Aseguramos</a:t>
            </a:r>
          </a:p>
        </p:txBody>
      </p:sp>
      <p:sp>
        <p:nvSpPr>
          <p:cNvPr id="325" name="Rounded Rectangle 50"/>
          <p:cNvSpPr/>
          <p:nvPr/>
        </p:nvSpPr>
        <p:spPr>
          <a:xfrm>
            <a:off x="9553336" y="4629150"/>
            <a:ext cx="2028775" cy="1428750"/>
          </a:xfrm>
          <a:prstGeom prst="roundRect">
            <a:avLst>
              <a:gd name="adj" fmla="val 10666"/>
            </a:avLst>
          </a:prstGeom>
          <a:solidFill>
            <a:srgbClr val="FFFFFF">
              <a:alpha val="6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326" name="Picture 51" descr="Picture 51"/>
          <p:cNvPicPr>
            <a:picLocks noChangeAspect="1"/>
          </p:cNvPicPr>
          <p:nvPr/>
        </p:nvPicPr>
        <p:blipFill>
          <a:blip r:embed="rId11">
            <a:extLst/>
          </a:blip>
          <a:stretch>
            <a:fillRect/>
          </a:stretch>
        </p:blipFill>
        <p:spPr>
          <a:xfrm>
            <a:off x="9715257" y="4864815"/>
            <a:ext cx="171446" cy="138267"/>
          </a:xfrm>
          <a:prstGeom prst="rect">
            <a:avLst/>
          </a:prstGeom>
          <a:ln w="12700">
            <a:miter lim="400000"/>
          </a:ln>
        </p:spPr>
      </p:pic>
      <p:sp>
        <p:nvSpPr>
          <p:cNvPr id="327" name="TextBox 52"/>
          <p:cNvSpPr txBox="1"/>
          <p:nvPr/>
        </p:nvSpPr>
        <p:spPr>
          <a:xfrm>
            <a:off x="9981187" y="4789742"/>
            <a:ext cx="744828"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b="1" sz="900">
                <a:solidFill>
                  <a:srgbClr val="FFFFFF"/>
                </a:solidFill>
                <a:latin typeface="MiSans"/>
                <a:ea typeface="MiSans"/>
                <a:cs typeface="MiSans"/>
                <a:sym typeface="MiSans"/>
              </a:defRPr>
            </a:lvl1pPr>
          </a:lstStyle>
          <a:p>
            <a:pPr/>
            <a:r>
              <a:t>Atenuantes</a:t>
            </a:r>
          </a:p>
        </p:txBody>
      </p:sp>
      <p:sp>
        <p:nvSpPr>
          <p:cNvPr id="328" name="TextBox 53"/>
          <p:cNvSpPr txBox="1"/>
          <p:nvPr/>
        </p:nvSpPr>
        <p:spPr>
          <a:xfrm>
            <a:off x="9733545" y="5144261"/>
            <a:ext cx="137799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D1D5DB"/>
                </a:solidFill>
                <a:latin typeface="MiSans"/>
                <a:ea typeface="MiSans"/>
                <a:cs typeface="MiSans"/>
                <a:sym typeface="MiSans"/>
              </a:defRPr>
            </a:lvl1pPr>
          </a:lstStyle>
          <a:p>
            <a:pPr/>
            <a:r>
              <a:t>• En la medida de lo posible</a:t>
            </a:r>
          </a:p>
        </p:txBody>
      </p:sp>
      <p:sp>
        <p:nvSpPr>
          <p:cNvPr id="329" name="TextBox 54"/>
          <p:cNvSpPr txBox="1"/>
          <p:nvPr/>
        </p:nvSpPr>
        <p:spPr>
          <a:xfrm>
            <a:off x="9733545" y="5410962"/>
            <a:ext cx="1202871"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Hasta donde sepamos</a:t>
            </a:r>
          </a:p>
        </p:txBody>
      </p:sp>
      <p:sp>
        <p:nvSpPr>
          <p:cNvPr id="330" name="TextBox 55"/>
          <p:cNvSpPr txBox="1"/>
          <p:nvPr/>
        </p:nvSpPr>
        <p:spPr>
          <a:xfrm>
            <a:off x="9733545" y="5677662"/>
            <a:ext cx="1195380"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500"/>
              </a:spcBef>
              <a:defRPr sz="800">
                <a:solidFill>
                  <a:srgbClr val="D1D5DB"/>
                </a:solidFill>
                <a:latin typeface="MiSans"/>
                <a:ea typeface="MiSans"/>
                <a:cs typeface="MiSans"/>
                <a:sym typeface="MiSans"/>
              </a:defRPr>
            </a:lvl1pPr>
          </a:lstStyle>
          <a:p>
            <a:pPr/>
            <a:r>
              <a:t>• Tanto como sea viable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2235"/>
        </a:solidFill>
      </p:bgPr>
    </p:bg>
    <p:spTree>
      <p:nvGrpSpPr>
        <p:cNvPr id="1" name=""/>
        <p:cNvGrpSpPr/>
        <p:nvPr/>
      </p:nvGrpSpPr>
      <p:grpSpPr>
        <a:xfrm>
          <a:off x="0" y="0"/>
          <a:ext cx="0" cy="0"/>
          <a:chOff x="0" y="0"/>
          <a:chExt cx="0" cy="0"/>
        </a:xfrm>
      </p:grpSpPr>
      <p:pic>
        <p:nvPicPr>
          <p:cNvPr id="332" name="Picture 1" descr="Picture 1"/>
          <p:cNvPicPr>
            <a:picLocks noChangeAspect="1"/>
          </p:cNvPicPr>
          <p:nvPr/>
        </p:nvPicPr>
        <p:blipFill>
          <a:blip r:embed="rId2">
            <a:extLst/>
          </a:blip>
          <a:stretch>
            <a:fillRect/>
          </a:stretch>
        </p:blipFill>
        <p:spPr>
          <a:xfrm>
            <a:off x="609584" y="289247"/>
            <a:ext cx="285743" cy="221603"/>
          </a:xfrm>
          <a:prstGeom prst="rect">
            <a:avLst/>
          </a:prstGeom>
          <a:ln w="12700">
            <a:miter lim="400000"/>
          </a:ln>
        </p:spPr>
      </p:pic>
      <p:sp>
        <p:nvSpPr>
          <p:cNvPr id="333" name="TextBox 2"/>
          <p:cNvSpPr txBox="1"/>
          <p:nvPr/>
        </p:nvSpPr>
        <p:spPr>
          <a:xfrm>
            <a:off x="1027912" y="34735"/>
            <a:ext cx="5348993"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Español para Reuniones de Negocios</a:t>
            </a:r>
          </a:p>
        </p:txBody>
      </p:sp>
      <p:sp>
        <p:nvSpPr>
          <p:cNvPr id="334" name="TextBox 3"/>
          <p:cNvSpPr txBox="1"/>
          <p:nvPr/>
        </p:nvSpPr>
        <p:spPr>
          <a:xfrm>
            <a:off x="1027912" y="524636"/>
            <a:ext cx="1545573"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spcBef>
                <a:spcPts val="200"/>
              </a:spcBef>
              <a:defRPr sz="800">
                <a:solidFill>
                  <a:schemeClr val="accent6">
                    <a:satOff val="-35873"/>
                    <a:lumOff val="-12431"/>
                  </a:schemeClr>
                </a:solidFill>
                <a:latin typeface="MiSans"/>
                <a:ea typeface="MiSans"/>
                <a:cs typeface="MiSans"/>
                <a:sym typeface="MiSans"/>
              </a:defRPr>
            </a:lvl1pPr>
          </a:lstStyle>
          <a:p>
            <a:pPr/>
            <a:r>
              <a:t>Programa Intensivo 4 Semanas</a:t>
            </a:r>
          </a:p>
        </p:txBody>
      </p:sp>
      <p:sp>
        <p:nvSpPr>
          <p:cNvPr id="335" name="Rounded Rectangle 4"/>
          <p:cNvSpPr/>
          <p:nvPr/>
        </p:nvSpPr>
        <p:spPr>
          <a:xfrm>
            <a:off x="609584" y="1114425"/>
            <a:ext cx="3476539" cy="2647950"/>
          </a:xfrm>
          <a:prstGeom prst="roundRect">
            <a:avLst>
              <a:gd name="adj" fmla="val 8633"/>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36" name="Rounded Rectangle 5"/>
          <p:cNvSpPr/>
          <p:nvPr/>
        </p:nvSpPr>
        <p:spPr>
          <a:xfrm>
            <a:off x="809604" y="1333500"/>
            <a:ext cx="457189" cy="457200"/>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37" name="TextBox 6"/>
          <p:cNvSpPr txBox="1"/>
          <p:nvPr/>
        </p:nvSpPr>
        <p:spPr>
          <a:xfrm>
            <a:off x="989813" y="1385189"/>
            <a:ext cx="221312"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1</a:t>
            </a:r>
          </a:p>
        </p:txBody>
      </p:sp>
      <p:sp>
        <p:nvSpPr>
          <p:cNvPr id="338" name="TextBox 7"/>
          <p:cNvSpPr txBox="1"/>
          <p:nvPr/>
        </p:nvSpPr>
        <p:spPr>
          <a:xfrm>
            <a:off x="1399378" y="1286891"/>
            <a:ext cx="715447"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chemeClr val="accent6">
                    <a:satOff val="-35873"/>
                    <a:lumOff val="-12431"/>
                  </a:schemeClr>
                </a:solidFill>
                <a:latin typeface="MiSans"/>
                <a:ea typeface="MiSans"/>
                <a:cs typeface="MiSans"/>
                <a:sym typeface="MiSans"/>
              </a:defRPr>
            </a:lvl1pPr>
          </a:lstStyle>
          <a:p>
            <a:pPr/>
            <a:r>
              <a:t>Semana 1</a:t>
            </a:r>
          </a:p>
        </p:txBody>
      </p:sp>
      <p:sp>
        <p:nvSpPr>
          <p:cNvPr id="339" name="TextBox 8"/>
          <p:cNvSpPr txBox="1"/>
          <p:nvPr/>
        </p:nvSpPr>
        <p:spPr>
          <a:xfrm>
            <a:off x="1399378" y="1551241"/>
            <a:ext cx="1367673"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sz="900">
                <a:solidFill>
                  <a:srgbClr val="FFFFFF"/>
                </a:solidFill>
                <a:latin typeface="MiSans"/>
                <a:ea typeface="MiSans"/>
                <a:cs typeface="MiSans"/>
                <a:sym typeface="MiSans"/>
              </a:defRPr>
            </a:lvl1pPr>
          </a:lstStyle>
          <a:p>
            <a:pPr/>
            <a:r>
              <a:t>Fundamentos Culturales</a:t>
            </a:r>
          </a:p>
        </p:txBody>
      </p:sp>
      <p:sp>
        <p:nvSpPr>
          <p:cNvPr id="340" name="TextBox 9"/>
          <p:cNvSpPr txBox="1"/>
          <p:nvPr/>
        </p:nvSpPr>
        <p:spPr>
          <a:xfrm>
            <a:off x="937619" y="1956497"/>
            <a:ext cx="1694166"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Contextos alto vs. bajo</a:t>
            </a:r>
            <a:r>
              <a:t> </a:t>
            </a:r>
          </a:p>
        </p:txBody>
      </p:sp>
      <p:pic>
        <p:nvPicPr>
          <p:cNvPr id="341" name="Picture 10" descr="Picture 10"/>
          <p:cNvPicPr>
            <a:picLocks noChangeAspect="1"/>
          </p:cNvPicPr>
          <p:nvPr/>
        </p:nvPicPr>
        <p:blipFill>
          <a:blip r:embed="rId3">
            <a:extLst/>
          </a:blip>
          <a:stretch>
            <a:fillRect/>
          </a:stretch>
        </p:blipFill>
        <p:spPr>
          <a:xfrm>
            <a:off x="809604" y="2038349"/>
            <a:ext cx="152397" cy="114301"/>
          </a:xfrm>
          <a:prstGeom prst="rect">
            <a:avLst/>
          </a:prstGeom>
          <a:ln w="12700">
            <a:miter lim="400000"/>
          </a:ln>
        </p:spPr>
      </p:pic>
      <p:sp>
        <p:nvSpPr>
          <p:cNvPr id="342" name="TextBox 11"/>
          <p:cNvSpPr txBox="1"/>
          <p:nvPr/>
        </p:nvSpPr>
        <p:spPr>
          <a:xfrm>
            <a:off x="937619" y="2318448"/>
            <a:ext cx="1235912"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Estilos por país</a:t>
            </a:r>
            <a:r>
              <a:t> </a:t>
            </a:r>
          </a:p>
        </p:txBody>
      </p:sp>
      <p:pic>
        <p:nvPicPr>
          <p:cNvPr id="343" name="Picture 12" descr="Picture 12"/>
          <p:cNvPicPr>
            <a:picLocks noChangeAspect="1"/>
          </p:cNvPicPr>
          <p:nvPr/>
        </p:nvPicPr>
        <p:blipFill>
          <a:blip r:embed="rId3">
            <a:extLst/>
          </a:blip>
          <a:stretch>
            <a:fillRect/>
          </a:stretch>
        </p:blipFill>
        <p:spPr>
          <a:xfrm>
            <a:off x="809604" y="2400300"/>
            <a:ext cx="152397" cy="114300"/>
          </a:xfrm>
          <a:prstGeom prst="rect">
            <a:avLst/>
          </a:prstGeom>
          <a:ln w="12700">
            <a:miter lim="400000"/>
          </a:ln>
        </p:spPr>
      </p:pic>
      <p:sp>
        <p:nvSpPr>
          <p:cNvPr id="344" name="TextBox 13"/>
          <p:cNvSpPr txBox="1"/>
          <p:nvPr/>
        </p:nvSpPr>
        <p:spPr>
          <a:xfrm>
            <a:off x="937619" y="2680398"/>
            <a:ext cx="1763675"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Registro formal/informal</a:t>
            </a:r>
            <a:r>
              <a:t> </a:t>
            </a:r>
          </a:p>
        </p:txBody>
      </p:sp>
      <p:pic>
        <p:nvPicPr>
          <p:cNvPr id="345" name="Picture 14" descr="Picture 14"/>
          <p:cNvPicPr>
            <a:picLocks noChangeAspect="1"/>
          </p:cNvPicPr>
          <p:nvPr/>
        </p:nvPicPr>
        <p:blipFill>
          <a:blip r:embed="rId3">
            <a:extLst/>
          </a:blip>
          <a:stretch>
            <a:fillRect/>
          </a:stretch>
        </p:blipFill>
        <p:spPr>
          <a:xfrm>
            <a:off x="809604" y="2762249"/>
            <a:ext cx="152397" cy="114301"/>
          </a:xfrm>
          <a:prstGeom prst="rect">
            <a:avLst/>
          </a:prstGeom>
          <a:ln w="12700">
            <a:miter lim="400000"/>
          </a:ln>
        </p:spPr>
      </p:pic>
      <p:sp>
        <p:nvSpPr>
          <p:cNvPr id="346" name="TextBox 15"/>
          <p:cNvSpPr txBox="1"/>
          <p:nvPr/>
        </p:nvSpPr>
        <p:spPr>
          <a:xfrm>
            <a:off x="937619" y="3042347"/>
            <a:ext cx="1352488"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Evaluación inicial</a:t>
            </a:r>
            <a:r>
              <a:t> </a:t>
            </a:r>
          </a:p>
        </p:txBody>
      </p:sp>
      <p:pic>
        <p:nvPicPr>
          <p:cNvPr id="347" name="Picture 16" descr="Picture 16"/>
          <p:cNvPicPr>
            <a:picLocks noChangeAspect="1"/>
          </p:cNvPicPr>
          <p:nvPr/>
        </p:nvPicPr>
        <p:blipFill>
          <a:blip r:embed="rId3">
            <a:extLst/>
          </a:blip>
          <a:stretch>
            <a:fillRect/>
          </a:stretch>
        </p:blipFill>
        <p:spPr>
          <a:xfrm>
            <a:off x="809604" y="3124200"/>
            <a:ext cx="152397" cy="114300"/>
          </a:xfrm>
          <a:prstGeom prst="rect">
            <a:avLst/>
          </a:prstGeom>
          <a:ln w="12700">
            <a:miter lim="400000"/>
          </a:ln>
        </p:spPr>
      </p:pic>
      <p:sp>
        <p:nvSpPr>
          <p:cNvPr id="348" name="Rounded Rectangle 17"/>
          <p:cNvSpPr/>
          <p:nvPr/>
        </p:nvSpPr>
        <p:spPr>
          <a:xfrm>
            <a:off x="4238519" y="1114425"/>
            <a:ext cx="3476539" cy="2647950"/>
          </a:xfrm>
          <a:prstGeom prst="roundRect">
            <a:avLst>
              <a:gd name="adj" fmla="val 8633"/>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49" name="Rounded Rectangle 18"/>
          <p:cNvSpPr/>
          <p:nvPr/>
        </p:nvSpPr>
        <p:spPr>
          <a:xfrm>
            <a:off x="4438539" y="1333500"/>
            <a:ext cx="457189" cy="457200"/>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50" name="TextBox 19"/>
          <p:cNvSpPr txBox="1"/>
          <p:nvPr/>
        </p:nvSpPr>
        <p:spPr>
          <a:xfrm>
            <a:off x="4628272" y="1385189"/>
            <a:ext cx="2213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2</a:t>
            </a:r>
          </a:p>
        </p:txBody>
      </p:sp>
      <p:sp>
        <p:nvSpPr>
          <p:cNvPr id="351" name="TextBox 20"/>
          <p:cNvSpPr txBox="1"/>
          <p:nvPr/>
        </p:nvSpPr>
        <p:spPr>
          <a:xfrm>
            <a:off x="5028312" y="1286891"/>
            <a:ext cx="715447"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chemeClr val="accent6">
                    <a:satOff val="-35873"/>
                    <a:lumOff val="-12431"/>
                  </a:schemeClr>
                </a:solidFill>
                <a:latin typeface="MiSans"/>
                <a:ea typeface="MiSans"/>
                <a:cs typeface="MiSans"/>
                <a:sym typeface="MiSans"/>
              </a:defRPr>
            </a:lvl1pPr>
          </a:lstStyle>
          <a:p>
            <a:pPr/>
            <a:r>
              <a:t>Semana 2</a:t>
            </a:r>
          </a:p>
        </p:txBody>
      </p:sp>
      <p:sp>
        <p:nvSpPr>
          <p:cNvPr id="352" name="TextBox 21"/>
          <p:cNvSpPr txBox="1"/>
          <p:nvPr/>
        </p:nvSpPr>
        <p:spPr>
          <a:xfrm>
            <a:off x="5028312" y="1551241"/>
            <a:ext cx="1424823"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sz="900">
                <a:solidFill>
                  <a:srgbClr val="FFFFFF"/>
                </a:solidFill>
                <a:latin typeface="MiSans"/>
                <a:ea typeface="MiSans"/>
                <a:cs typeface="MiSans"/>
                <a:sym typeface="MiSans"/>
              </a:defRPr>
            </a:lvl1pPr>
          </a:lstStyle>
          <a:p>
            <a:pPr/>
            <a:r>
              <a:t>Competencia Intercultural</a:t>
            </a:r>
          </a:p>
        </p:txBody>
      </p:sp>
      <p:sp>
        <p:nvSpPr>
          <p:cNvPr id="353" name="TextBox 22"/>
          <p:cNvSpPr txBox="1"/>
          <p:nvPr/>
        </p:nvSpPr>
        <p:spPr>
          <a:xfrm>
            <a:off x="4566555" y="1956497"/>
            <a:ext cx="1717630"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Protocolo en reuniones</a:t>
            </a:r>
            <a:r>
              <a:t> </a:t>
            </a:r>
          </a:p>
        </p:txBody>
      </p:sp>
      <p:pic>
        <p:nvPicPr>
          <p:cNvPr id="354" name="Picture 23" descr="Picture 23"/>
          <p:cNvPicPr>
            <a:picLocks noChangeAspect="1"/>
          </p:cNvPicPr>
          <p:nvPr/>
        </p:nvPicPr>
        <p:blipFill>
          <a:blip r:embed="rId3">
            <a:extLst/>
          </a:blip>
          <a:stretch>
            <a:fillRect/>
          </a:stretch>
        </p:blipFill>
        <p:spPr>
          <a:xfrm>
            <a:off x="4438539" y="2038349"/>
            <a:ext cx="152397" cy="114301"/>
          </a:xfrm>
          <a:prstGeom prst="rect">
            <a:avLst/>
          </a:prstGeom>
          <a:ln w="12700">
            <a:miter lim="400000"/>
          </a:ln>
        </p:spPr>
      </p:pic>
      <p:sp>
        <p:nvSpPr>
          <p:cNvPr id="355" name="TextBox 24"/>
          <p:cNvSpPr txBox="1"/>
          <p:nvPr/>
        </p:nvSpPr>
        <p:spPr>
          <a:xfrm>
            <a:off x="4566555" y="2318448"/>
            <a:ext cx="1445666"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Gestión del tiempo</a:t>
            </a:r>
            <a:r>
              <a:t> </a:t>
            </a:r>
          </a:p>
        </p:txBody>
      </p:sp>
      <p:pic>
        <p:nvPicPr>
          <p:cNvPr id="356" name="Picture 25" descr="Picture 25"/>
          <p:cNvPicPr>
            <a:picLocks noChangeAspect="1"/>
          </p:cNvPicPr>
          <p:nvPr/>
        </p:nvPicPr>
        <p:blipFill>
          <a:blip r:embed="rId3">
            <a:extLst/>
          </a:blip>
          <a:stretch>
            <a:fillRect/>
          </a:stretch>
        </p:blipFill>
        <p:spPr>
          <a:xfrm>
            <a:off x="4438539" y="2400300"/>
            <a:ext cx="152397" cy="114300"/>
          </a:xfrm>
          <a:prstGeom prst="rect">
            <a:avLst/>
          </a:prstGeom>
          <a:ln w="12700">
            <a:miter lim="400000"/>
          </a:ln>
        </p:spPr>
      </p:pic>
      <p:sp>
        <p:nvSpPr>
          <p:cNvPr id="357" name="TextBox 26"/>
          <p:cNvSpPr txBox="1"/>
          <p:nvPr/>
        </p:nvSpPr>
        <p:spPr>
          <a:xfrm>
            <a:off x="4566555" y="2680398"/>
            <a:ext cx="1469267"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Lenguaje no verbal</a:t>
            </a:r>
            <a:r>
              <a:t> </a:t>
            </a:r>
          </a:p>
        </p:txBody>
      </p:sp>
      <p:pic>
        <p:nvPicPr>
          <p:cNvPr id="358" name="Picture 27" descr="Picture 27"/>
          <p:cNvPicPr>
            <a:picLocks noChangeAspect="1"/>
          </p:cNvPicPr>
          <p:nvPr/>
        </p:nvPicPr>
        <p:blipFill>
          <a:blip r:embed="rId3">
            <a:extLst/>
          </a:blip>
          <a:stretch>
            <a:fillRect/>
          </a:stretch>
        </p:blipFill>
        <p:spPr>
          <a:xfrm>
            <a:off x="4438539" y="2762249"/>
            <a:ext cx="152397" cy="114301"/>
          </a:xfrm>
          <a:prstGeom prst="rect">
            <a:avLst/>
          </a:prstGeom>
          <a:ln w="12700">
            <a:miter lim="400000"/>
          </a:ln>
        </p:spPr>
      </p:pic>
      <p:sp>
        <p:nvSpPr>
          <p:cNvPr id="359" name="TextBox 28"/>
          <p:cNvSpPr txBox="1"/>
          <p:nvPr/>
        </p:nvSpPr>
        <p:spPr>
          <a:xfrm>
            <a:off x="4566555" y="3042347"/>
            <a:ext cx="1096143"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Casos reales</a:t>
            </a:r>
            <a:r>
              <a:t> </a:t>
            </a:r>
          </a:p>
        </p:txBody>
      </p:sp>
      <p:pic>
        <p:nvPicPr>
          <p:cNvPr id="360" name="Picture 29" descr="Picture 29"/>
          <p:cNvPicPr>
            <a:picLocks noChangeAspect="1"/>
          </p:cNvPicPr>
          <p:nvPr/>
        </p:nvPicPr>
        <p:blipFill>
          <a:blip r:embed="rId3">
            <a:extLst/>
          </a:blip>
          <a:stretch>
            <a:fillRect/>
          </a:stretch>
        </p:blipFill>
        <p:spPr>
          <a:xfrm>
            <a:off x="4438539" y="3124200"/>
            <a:ext cx="152397" cy="114300"/>
          </a:xfrm>
          <a:prstGeom prst="rect">
            <a:avLst/>
          </a:prstGeom>
          <a:ln w="12700">
            <a:miter lim="400000"/>
          </a:ln>
        </p:spPr>
      </p:pic>
      <p:sp>
        <p:nvSpPr>
          <p:cNvPr id="361" name="Rounded Rectangle 30"/>
          <p:cNvSpPr/>
          <p:nvPr/>
        </p:nvSpPr>
        <p:spPr>
          <a:xfrm>
            <a:off x="609584" y="3905248"/>
            <a:ext cx="3476539" cy="2647950"/>
          </a:xfrm>
          <a:prstGeom prst="roundRect">
            <a:avLst>
              <a:gd name="adj" fmla="val 8633"/>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62" name="Rounded Rectangle 31"/>
          <p:cNvSpPr/>
          <p:nvPr/>
        </p:nvSpPr>
        <p:spPr>
          <a:xfrm>
            <a:off x="809604" y="4133848"/>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63" name="TextBox 32"/>
          <p:cNvSpPr txBox="1"/>
          <p:nvPr/>
        </p:nvSpPr>
        <p:spPr>
          <a:xfrm>
            <a:off x="989813" y="4185539"/>
            <a:ext cx="221312"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3</a:t>
            </a:r>
          </a:p>
        </p:txBody>
      </p:sp>
      <p:sp>
        <p:nvSpPr>
          <p:cNvPr id="364" name="TextBox 33"/>
          <p:cNvSpPr txBox="1"/>
          <p:nvPr/>
        </p:nvSpPr>
        <p:spPr>
          <a:xfrm>
            <a:off x="1399377" y="4087241"/>
            <a:ext cx="715448"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chemeClr val="accent6">
                    <a:satOff val="-35873"/>
                    <a:lumOff val="-12431"/>
                  </a:schemeClr>
                </a:solidFill>
                <a:latin typeface="MiSans"/>
                <a:ea typeface="MiSans"/>
                <a:cs typeface="MiSans"/>
                <a:sym typeface="MiSans"/>
              </a:defRPr>
            </a:lvl1pPr>
          </a:lstStyle>
          <a:p>
            <a:pPr/>
            <a:r>
              <a:t>Semana 3</a:t>
            </a:r>
          </a:p>
        </p:txBody>
      </p:sp>
      <p:sp>
        <p:nvSpPr>
          <p:cNvPr id="365" name="TextBox 34"/>
          <p:cNvSpPr txBox="1"/>
          <p:nvPr/>
        </p:nvSpPr>
        <p:spPr>
          <a:xfrm>
            <a:off x="1399377" y="4351591"/>
            <a:ext cx="1475556"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sz="900">
                <a:solidFill>
                  <a:srgbClr val="FFFFFF"/>
                </a:solidFill>
                <a:latin typeface="MiSans"/>
                <a:ea typeface="MiSans"/>
                <a:cs typeface="MiSans"/>
                <a:sym typeface="MiSans"/>
              </a:defRPr>
            </a:lvl1pPr>
          </a:lstStyle>
          <a:p>
            <a:pPr/>
            <a:r>
              <a:t>Estrategias Comunicativas</a:t>
            </a:r>
          </a:p>
        </p:txBody>
      </p:sp>
      <p:sp>
        <p:nvSpPr>
          <p:cNvPr id="366" name="TextBox 35"/>
          <p:cNvSpPr txBox="1"/>
          <p:nvPr/>
        </p:nvSpPr>
        <p:spPr>
          <a:xfrm>
            <a:off x="937619" y="4756848"/>
            <a:ext cx="1748191"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Marcadores discursivos</a:t>
            </a:r>
            <a:r>
              <a:t> </a:t>
            </a:r>
          </a:p>
        </p:txBody>
      </p:sp>
      <p:pic>
        <p:nvPicPr>
          <p:cNvPr id="367" name="Picture 36" descr="Picture 36"/>
          <p:cNvPicPr>
            <a:picLocks noChangeAspect="1"/>
          </p:cNvPicPr>
          <p:nvPr/>
        </p:nvPicPr>
        <p:blipFill>
          <a:blip r:embed="rId3">
            <a:extLst/>
          </a:blip>
          <a:stretch>
            <a:fillRect/>
          </a:stretch>
        </p:blipFill>
        <p:spPr>
          <a:xfrm>
            <a:off x="809604" y="4838698"/>
            <a:ext cx="152397" cy="114301"/>
          </a:xfrm>
          <a:prstGeom prst="rect">
            <a:avLst/>
          </a:prstGeom>
          <a:ln w="12700">
            <a:miter lim="400000"/>
          </a:ln>
        </p:spPr>
      </p:pic>
      <p:sp>
        <p:nvSpPr>
          <p:cNvPr id="368" name="TextBox 37"/>
          <p:cNvSpPr txBox="1"/>
          <p:nvPr/>
        </p:nvSpPr>
        <p:spPr>
          <a:xfrm>
            <a:off x="937619" y="5118797"/>
            <a:ext cx="1818518"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Técnicas de negociación</a:t>
            </a:r>
            <a:r>
              <a:t> </a:t>
            </a:r>
          </a:p>
        </p:txBody>
      </p:sp>
      <p:pic>
        <p:nvPicPr>
          <p:cNvPr id="369" name="Picture 38" descr="Picture 38"/>
          <p:cNvPicPr>
            <a:picLocks noChangeAspect="1"/>
          </p:cNvPicPr>
          <p:nvPr/>
        </p:nvPicPr>
        <p:blipFill>
          <a:blip r:embed="rId3">
            <a:extLst/>
          </a:blip>
          <a:stretch>
            <a:fillRect/>
          </a:stretch>
        </p:blipFill>
        <p:spPr>
          <a:xfrm>
            <a:off x="809604" y="5200650"/>
            <a:ext cx="152397" cy="114300"/>
          </a:xfrm>
          <a:prstGeom prst="rect">
            <a:avLst/>
          </a:prstGeom>
          <a:ln w="12700">
            <a:miter lim="400000"/>
          </a:ln>
        </p:spPr>
      </p:pic>
      <p:sp>
        <p:nvSpPr>
          <p:cNvPr id="370" name="TextBox 39"/>
          <p:cNvSpPr txBox="1"/>
          <p:nvPr/>
        </p:nvSpPr>
        <p:spPr>
          <a:xfrm>
            <a:off x="937619" y="5480748"/>
            <a:ext cx="1763743"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Interrumpir cortésmente</a:t>
            </a:r>
            <a:r>
              <a:t> </a:t>
            </a:r>
          </a:p>
        </p:txBody>
      </p:sp>
      <p:pic>
        <p:nvPicPr>
          <p:cNvPr id="371" name="Picture 40" descr="Picture 40"/>
          <p:cNvPicPr>
            <a:picLocks noChangeAspect="1"/>
          </p:cNvPicPr>
          <p:nvPr/>
        </p:nvPicPr>
        <p:blipFill>
          <a:blip r:embed="rId3">
            <a:extLst/>
          </a:blip>
          <a:stretch>
            <a:fillRect/>
          </a:stretch>
        </p:blipFill>
        <p:spPr>
          <a:xfrm>
            <a:off x="809604" y="5562600"/>
            <a:ext cx="152397" cy="114300"/>
          </a:xfrm>
          <a:prstGeom prst="rect">
            <a:avLst/>
          </a:prstGeom>
          <a:ln w="12700">
            <a:miter lim="400000"/>
          </a:ln>
        </p:spPr>
      </p:pic>
      <p:sp>
        <p:nvSpPr>
          <p:cNvPr id="372" name="TextBox 41"/>
          <p:cNvSpPr txBox="1"/>
          <p:nvPr/>
        </p:nvSpPr>
        <p:spPr>
          <a:xfrm>
            <a:off x="937619" y="5842698"/>
            <a:ext cx="1608764"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Expresar desacuerdo</a:t>
            </a:r>
            <a:r>
              <a:t> </a:t>
            </a:r>
          </a:p>
        </p:txBody>
      </p:sp>
      <p:pic>
        <p:nvPicPr>
          <p:cNvPr id="373" name="Picture 42" descr="Picture 42"/>
          <p:cNvPicPr>
            <a:picLocks noChangeAspect="1"/>
          </p:cNvPicPr>
          <p:nvPr/>
        </p:nvPicPr>
        <p:blipFill>
          <a:blip r:embed="rId3">
            <a:extLst/>
          </a:blip>
          <a:stretch>
            <a:fillRect/>
          </a:stretch>
        </p:blipFill>
        <p:spPr>
          <a:xfrm>
            <a:off x="809604" y="5924548"/>
            <a:ext cx="152397" cy="114301"/>
          </a:xfrm>
          <a:prstGeom prst="rect">
            <a:avLst/>
          </a:prstGeom>
          <a:ln w="12700">
            <a:miter lim="400000"/>
          </a:ln>
        </p:spPr>
      </p:pic>
      <p:sp>
        <p:nvSpPr>
          <p:cNvPr id="374" name="Rounded Rectangle 43"/>
          <p:cNvSpPr/>
          <p:nvPr/>
        </p:nvSpPr>
        <p:spPr>
          <a:xfrm>
            <a:off x="4238519" y="3905248"/>
            <a:ext cx="3476539" cy="2647950"/>
          </a:xfrm>
          <a:prstGeom prst="roundRect">
            <a:avLst>
              <a:gd name="adj" fmla="val 8633"/>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75" name="Rounded Rectangle 44"/>
          <p:cNvSpPr/>
          <p:nvPr/>
        </p:nvSpPr>
        <p:spPr>
          <a:xfrm>
            <a:off x="4438539" y="4133848"/>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376" name="TextBox 45"/>
          <p:cNvSpPr txBox="1"/>
          <p:nvPr/>
        </p:nvSpPr>
        <p:spPr>
          <a:xfrm>
            <a:off x="4628272" y="4185539"/>
            <a:ext cx="221313"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latin typeface="MiSans"/>
                <a:ea typeface="MiSans"/>
                <a:cs typeface="MiSans"/>
                <a:sym typeface="MiSans"/>
              </a:defRPr>
            </a:lvl1pPr>
          </a:lstStyle>
          <a:p>
            <a:pPr/>
            <a:r>
              <a:t>4</a:t>
            </a:r>
          </a:p>
        </p:txBody>
      </p:sp>
      <p:sp>
        <p:nvSpPr>
          <p:cNvPr id="377" name="TextBox 46"/>
          <p:cNvSpPr txBox="1"/>
          <p:nvPr/>
        </p:nvSpPr>
        <p:spPr>
          <a:xfrm>
            <a:off x="5028312" y="4087241"/>
            <a:ext cx="715447"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chemeClr val="accent6">
                    <a:satOff val="-35873"/>
                    <a:lumOff val="-12431"/>
                  </a:schemeClr>
                </a:solidFill>
                <a:latin typeface="MiSans"/>
                <a:ea typeface="MiSans"/>
                <a:cs typeface="MiSans"/>
                <a:sym typeface="MiSans"/>
              </a:defRPr>
            </a:lvl1pPr>
          </a:lstStyle>
          <a:p>
            <a:pPr/>
            <a:r>
              <a:t>Semana 4</a:t>
            </a:r>
          </a:p>
        </p:txBody>
      </p:sp>
      <p:sp>
        <p:nvSpPr>
          <p:cNvPr id="378" name="TextBox 47"/>
          <p:cNvSpPr txBox="1"/>
          <p:nvPr/>
        </p:nvSpPr>
        <p:spPr>
          <a:xfrm>
            <a:off x="5028312" y="4351591"/>
            <a:ext cx="1348586"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sz="900">
                <a:solidFill>
                  <a:srgbClr val="FFFFFF"/>
                </a:solidFill>
                <a:latin typeface="MiSans"/>
                <a:ea typeface="MiSans"/>
                <a:cs typeface="MiSans"/>
                <a:sym typeface="MiSans"/>
              </a:defRPr>
            </a:lvl1pPr>
          </a:lstStyle>
          <a:p>
            <a:pPr/>
            <a:r>
              <a:t>Simulaciones Intensivas</a:t>
            </a:r>
          </a:p>
        </p:txBody>
      </p:sp>
      <p:sp>
        <p:nvSpPr>
          <p:cNvPr id="379" name="TextBox 48"/>
          <p:cNvSpPr txBox="1"/>
          <p:nvPr/>
        </p:nvSpPr>
        <p:spPr>
          <a:xfrm>
            <a:off x="4566555" y="4756848"/>
            <a:ext cx="1616471"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Role-plays auténticos</a:t>
            </a:r>
            <a:r>
              <a:t> </a:t>
            </a:r>
          </a:p>
        </p:txBody>
      </p:sp>
      <p:pic>
        <p:nvPicPr>
          <p:cNvPr id="380" name="Picture 49" descr="Picture 49"/>
          <p:cNvPicPr>
            <a:picLocks noChangeAspect="1"/>
          </p:cNvPicPr>
          <p:nvPr/>
        </p:nvPicPr>
        <p:blipFill>
          <a:blip r:embed="rId3">
            <a:extLst/>
          </a:blip>
          <a:stretch>
            <a:fillRect/>
          </a:stretch>
        </p:blipFill>
        <p:spPr>
          <a:xfrm>
            <a:off x="4438539" y="4838698"/>
            <a:ext cx="152397" cy="114301"/>
          </a:xfrm>
          <a:prstGeom prst="rect">
            <a:avLst/>
          </a:prstGeom>
          <a:ln w="12700">
            <a:miter lim="400000"/>
          </a:ln>
        </p:spPr>
      </p:pic>
      <p:sp>
        <p:nvSpPr>
          <p:cNvPr id="381" name="TextBox 50"/>
          <p:cNvSpPr txBox="1"/>
          <p:nvPr/>
        </p:nvSpPr>
        <p:spPr>
          <a:xfrm>
            <a:off x="4566555" y="5118797"/>
            <a:ext cx="1849622"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Feedback individualizado</a:t>
            </a:r>
            <a:r>
              <a:t> </a:t>
            </a:r>
          </a:p>
        </p:txBody>
      </p:sp>
      <p:pic>
        <p:nvPicPr>
          <p:cNvPr id="382" name="Picture 51" descr="Picture 51"/>
          <p:cNvPicPr>
            <a:picLocks noChangeAspect="1"/>
          </p:cNvPicPr>
          <p:nvPr/>
        </p:nvPicPr>
        <p:blipFill>
          <a:blip r:embed="rId3">
            <a:extLst/>
          </a:blip>
          <a:stretch>
            <a:fillRect/>
          </a:stretch>
        </p:blipFill>
        <p:spPr>
          <a:xfrm>
            <a:off x="4438539" y="5200650"/>
            <a:ext cx="152397" cy="114300"/>
          </a:xfrm>
          <a:prstGeom prst="rect">
            <a:avLst/>
          </a:prstGeom>
          <a:ln w="12700">
            <a:miter lim="400000"/>
          </a:ln>
        </p:spPr>
      </p:pic>
      <p:sp>
        <p:nvSpPr>
          <p:cNvPr id="383" name="TextBox 52"/>
          <p:cNvSpPr txBox="1"/>
          <p:nvPr/>
        </p:nvSpPr>
        <p:spPr>
          <a:xfrm>
            <a:off x="4566555" y="5480748"/>
            <a:ext cx="1515584"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Portfolio profesional</a:t>
            </a:r>
            <a:r>
              <a:t> </a:t>
            </a:r>
          </a:p>
        </p:txBody>
      </p:sp>
      <p:pic>
        <p:nvPicPr>
          <p:cNvPr id="384" name="Picture 53" descr="Picture 53"/>
          <p:cNvPicPr>
            <a:picLocks noChangeAspect="1"/>
          </p:cNvPicPr>
          <p:nvPr/>
        </p:nvPicPr>
        <p:blipFill>
          <a:blip r:embed="rId3">
            <a:extLst/>
          </a:blip>
          <a:stretch>
            <a:fillRect/>
          </a:stretch>
        </p:blipFill>
        <p:spPr>
          <a:xfrm>
            <a:off x="4438539" y="5562600"/>
            <a:ext cx="152397" cy="114300"/>
          </a:xfrm>
          <a:prstGeom prst="rect">
            <a:avLst/>
          </a:prstGeom>
          <a:ln w="12700">
            <a:miter lim="400000"/>
          </a:ln>
        </p:spPr>
      </p:pic>
      <p:sp>
        <p:nvSpPr>
          <p:cNvPr id="385" name="TextBox 54"/>
          <p:cNvSpPr txBox="1"/>
          <p:nvPr/>
        </p:nvSpPr>
        <p:spPr>
          <a:xfrm>
            <a:off x="4566555" y="5842698"/>
            <a:ext cx="1049485" cy="297054"/>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1500"/>
              </a:lnSpc>
              <a:spcBef>
                <a:spcPts val="500"/>
              </a:spcBef>
              <a:defRPr sz="900">
                <a:latin typeface="MiSans"/>
                <a:ea typeface="MiSans"/>
                <a:cs typeface="MiSans"/>
                <a:sym typeface="MiSans"/>
              </a:defRPr>
            </a:pPr>
            <a:r>
              <a:t> </a:t>
            </a:r>
            <a:r>
              <a:rPr sz="1100">
                <a:latin typeface="+mj-lt"/>
                <a:ea typeface="+mj-ea"/>
                <a:cs typeface="+mj-cs"/>
                <a:sym typeface="Calibri"/>
              </a:rPr>
              <a:t>  </a:t>
            </a:r>
            <a:r>
              <a:t> </a:t>
            </a:r>
            <a:r>
              <a:rPr sz="1100">
                <a:solidFill>
                  <a:srgbClr val="D1D5DB"/>
                </a:solidFill>
              </a:rPr>
              <a:t>Certificación</a:t>
            </a:r>
            <a:r>
              <a:t> </a:t>
            </a:r>
          </a:p>
        </p:txBody>
      </p:sp>
      <p:pic>
        <p:nvPicPr>
          <p:cNvPr id="386" name="Picture 55" descr="Picture 55"/>
          <p:cNvPicPr>
            <a:picLocks noChangeAspect="1"/>
          </p:cNvPicPr>
          <p:nvPr/>
        </p:nvPicPr>
        <p:blipFill>
          <a:blip r:embed="rId3">
            <a:extLst/>
          </a:blip>
          <a:stretch>
            <a:fillRect/>
          </a:stretch>
        </p:blipFill>
        <p:spPr>
          <a:xfrm>
            <a:off x="4438539" y="5924548"/>
            <a:ext cx="152397" cy="114301"/>
          </a:xfrm>
          <a:prstGeom prst="rect">
            <a:avLst/>
          </a:prstGeom>
          <a:ln w="12700">
            <a:miter lim="400000"/>
          </a:ln>
        </p:spPr>
      </p:pic>
      <p:pic>
        <p:nvPicPr>
          <p:cNvPr id="387" name="Picture 56" descr="Picture 56"/>
          <p:cNvPicPr>
            <a:picLocks noChangeAspect="1"/>
          </p:cNvPicPr>
          <p:nvPr/>
        </p:nvPicPr>
        <p:blipFill>
          <a:blip r:embed="rId4">
            <a:extLst/>
          </a:blip>
          <a:stretch>
            <a:fillRect/>
          </a:stretch>
        </p:blipFill>
        <p:spPr>
          <a:xfrm>
            <a:off x="8029374" y="1178242"/>
            <a:ext cx="228595" cy="177165"/>
          </a:xfrm>
          <a:prstGeom prst="rect">
            <a:avLst/>
          </a:prstGeom>
          <a:ln w="12700">
            <a:miter lim="400000"/>
          </a:ln>
        </p:spPr>
      </p:pic>
      <p:sp>
        <p:nvSpPr>
          <p:cNvPr id="388" name="TextBox 57"/>
          <p:cNvSpPr txBox="1"/>
          <p:nvPr/>
        </p:nvSpPr>
        <p:spPr>
          <a:xfrm>
            <a:off x="8352453" y="1104456"/>
            <a:ext cx="945008" cy="32473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100">
                <a:solidFill>
                  <a:srgbClr val="FFFFFF"/>
                </a:solidFill>
                <a:latin typeface="MiSans"/>
                <a:ea typeface="MiSans"/>
                <a:cs typeface="MiSans"/>
                <a:sym typeface="MiSans"/>
              </a:defRPr>
            </a:lvl1pPr>
          </a:lstStyle>
          <a:p>
            <a:pPr/>
            <a:r>
              <a:t>Metodología</a:t>
            </a:r>
          </a:p>
        </p:txBody>
      </p:sp>
      <p:pic>
        <p:nvPicPr>
          <p:cNvPr id="389" name="Picture 58" descr="Picture 58"/>
          <p:cNvPicPr>
            <a:picLocks noChangeAspect="1"/>
          </p:cNvPicPr>
          <p:nvPr/>
        </p:nvPicPr>
        <p:blipFill>
          <a:blip r:embed="rId5">
            <a:extLst/>
          </a:blip>
          <a:stretch>
            <a:fillRect/>
          </a:stretch>
        </p:blipFill>
        <p:spPr>
          <a:xfrm>
            <a:off x="8029374" y="1766607"/>
            <a:ext cx="190496" cy="162486"/>
          </a:xfrm>
          <a:prstGeom prst="rect">
            <a:avLst/>
          </a:prstGeom>
          <a:ln w="12700">
            <a:miter lim="400000"/>
          </a:ln>
        </p:spPr>
      </p:pic>
      <p:sp>
        <p:nvSpPr>
          <p:cNvPr id="390" name="TextBox 59"/>
          <p:cNvSpPr txBox="1"/>
          <p:nvPr/>
        </p:nvSpPr>
        <p:spPr>
          <a:xfrm>
            <a:off x="8352453" y="1662558"/>
            <a:ext cx="1526747"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Enfoque por tareas</a:t>
            </a:r>
          </a:p>
        </p:txBody>
      </p:sp>
      <p:pic>
        <p:nvPicPr>
          <p:cNvPr id="391" name="Picture 60" descr="Picture 60"/>
          <p:cNvPicPr>
            <a:picLocks noChangeAspect="1"/>
          </p:cNvPicPr>
          <p:nvPr/>
        </p:nvPicPr>
        <p:blipFill>
          <a:blip r:embed="rId6">
            <a:extLst/>
          </a:blip>
          <a:stretch>
            <a:fillRect/>
          </a:stretch>
        </p:blipFill>
        <p:spPr>
          <a:xfrm>
            <a:off x="8029374" y="2185707"/>
            <a:ext cx="190496" cy="162486"/>
          </a:xfrm>
          <a:prstGeom prst="rect">
            <a:avLst/>
          </a:prstGeom>
          <a:ln w="12700">
            <a:miter lim="400000"/>
          </a:ln>
        </p:spPr>
      </p:pic>
      <p:sp>
        <p:nvSpPr>
          <p:cNvPr id="392" name="TextBox 61"/>
          <p:cNvSpPr txBox="1"/>
          <p:nvPr/>
        </p:nvSpPr>
        <p:spPr>
          <a:xfrm>
            <a:off x="8352453" y="2091183"/>
            <a:ext cx="1921278"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Aprendizaje experiencial</a:t>
            </a:r>
          </a:p>
        </p:txBody>
      </p:sp>
      <p:pic>
        <p:nvPicPr>
          <p:cNvPr id="393" name="Picture 62" descr="Picture 62"/>
          <p:cNvPicPr>
            <a:picLocks noChangeAspect="1"/>
          </p:cNvPicPr>
          <p:nvPr/>
        </p:nvPicPr>
        <p:blipFill>
          <a:blip r:embed="rId7">
            <a:extLst/>
          </a:blip>
          <a:stretch>
            <a:fillRect/>
          </a:stretch>
        </p:blipFill>
        <p:spPr>
          <a:xfrm>
            <a:off x="8029374" y="2651872"/>
            <a:ext cx="190496" cy="106456"/>
          </a:xfrm>
          <a:prstGeom prst="rect">
            <a:avLst/>
          </a:prstGeom>
          <a:ln w="12700">
            <a:miter lim="400000"/>
          </a:ln>
        </p:spPr>
      </p:pic>
      <p:sp>
        <p:nvSpPr>
          <p:cNvPr id="394" name="TextBox 63"/>
          <p:cNvSpPr txBox="1"/>
          <p:nvPr/>
        </p:nvSpPr>
        <p:spPr>
          <a:xfrm>
            <a:off x="8352453" y="2519808"/>
            <a:ext cx="2012856"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Simulaciones con análisis</a:t>
            </a:r>
          </a:p>
        </p:txBody>
      </p:sp>
      <p:pic>
        <p:nvPicPr>
          <p:cNvPr id="395" name="Picture 64" descr="Picture 64"/>
          <p:cNvPicPr>
            <a:picLocks noChangeAspect="1"/>
          </p:cNvPicPr>
          <p:nvPr/>
        </p:nvPicPr>
        <p:blipFill>
          <a:blip r:embed="rId8">
            <a:extLst/>
          </a:blip>
          <a:stretch>
            <a:fillRect/>
          </a:stretch>
        </p:blipFill>
        <p:spPr>
          <a:xfrm>
            <a:off x="8029374" y="3042957"/>
            <a:ext cx="190496" cy="162486"/>
          </a:xfrm>
          <a:prstGeom prst="rect">
            <a:avLst/>
          </a:prstGeom>
          <a:ln w="12700">
            <a:miter lim="400000"/>
          </a:ln>
        </p:spPr>
      </p:pic>
      <p:sp>
        <p:nvSpPr>
          <p:cNvPr id="396" name="TextBox 65"/>
          <p:cNvSpPr txBox="1"/>
          <p:nvPr/>
        </p:nvSpPr>
        <p:spPr>
          <a:xfrm>
            <a:off x="8352453" y="2948433"/>
            <a:ext cx="1682495"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Materiales auténticos</a:t>
            </a:r>
          </a:p>
        </p:txBody>
      </p:sp>
      <p:pic>
        <p:nvPicPr>
          <p:cNvPr id="397" name="Picture 66" descr="Picture 66"/>
          <p:cNvPicPr>
            <a:picLocks noChangeAspect="1"/>
          </p:cNvPicPr>
          <p:nvPr/>
        </p:nvPicPr>
        <p:blipFill>
          <a:blip r:embed="rId9">
            <a:extLst/>
          </a:blip>
          <a:stretch>
            <a:fillRect/>
          </a:stretch>
        </p:blipFill>
        <p:spPr>
          <a:xfrm>
            <a:off x="8029374" y="3486710"/>
            <a:ext cx="190496" cy="151280"/>
          </a:xfrm>
          <a:prstGeom prst="rect">
            <a:avLst/>
          </a:prstGeom>
          <a:ln w="12700">
            <a:miter lim="400000"/>
          </a:ln>
        </p:spPr>
      </p:pic>
      <p:sp>
        <p:nvSpPr>
          <p:cNvPr id="398" name="TextBox 67"/>
          <p:cNvSpPr txBox="1"/>
          <p:nvPr/>
        </p:nvSpPr>
        <p:spPr>
          <a:xfrm>
            <a:off x="8352453" y="3377058"/>
            <a:ext cx="1600187"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Evaluación continua</a:t>
            </a:r>
          </a:p>
        </p:txBody>
      </p:sp>
      <p:sp>
        <p:nvSpPr>
          <p:cNvPr id="399" name="Rounded Rectangle 68"/>
          <p:cNvSpPr/>
          <p:nvPr/>
        </p:nvSpPr>
        <p:spPr>
          <a:xfrm>
            <a:off x="8029374" y="5753098"/>
            <a:ext cx="1723982" cy="800101"/>
          </a:xfrm>
          <a:prstGeom prst="roundRect">
            <a:avLst>
              <a:gd name="adj" fmla="val 19047"/>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00" name="TextBox 69"/>
          <p:cNvSpPr txBox="1"/>
          <p:nvPr/>
        </p:nvSpPr>
        <p:spPr>
          <a:xfrm>
            <a:off x="8710077" y="5842318"/>
            <a:ext cx="362575" cy="393062"/>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2300"/>
              </a:lnSpc>
              <a:defRPr b="1" sz="1700">
                <a:solidFill>
                  <a:srgbClr val="DDDDDD"/>
                </a:solidFill>
                <a:latin typeface="MiSans"/>
                <a:ea typeface="MiSans"/>
                <a:cs typeface="MiSans"/>
                <a:sym typeface="MiSans"/>
              </a:defRPr>
            </a:lvl1pPr>
          </a:lstStyle>
          <a:p>
            <a:pPr/>
            <a:r>
              <a:t>80</a:t>
            </a:r>
          </a:p>
        </p:txBody>
      </p:sp>
      <p:sp>
        <p:nvSpPr>
          <p:cNvPr id="401" name="TextBox 70"/>
          <p:cNvSpPr txBox="1"/>
          <p:nvPr/>
        </p:nvSpPr>
        <p:spPr>
          <a:xfrm>
            <a:off x="8520464" y="6211062"/>
            <a:ext cx="741802"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300"/>
              </a:lnSpc>
              <a:spcBef>
                <a:spcPts val="200"/>
              </a:spcBef>
              <a:defRPr sz="800">
                <a:solidFill>
                  <a:srgbClr val="9CA3AF"/>
                </a:solidFill>
                <a:latin typeface="MiSans"/>
                <a:ea typeface="MiSans"/>
                <a:cs typeface="MiSans"/>
                <a:sym typeface="MiSans"/>
              </a:defRPr>
            </a:lvl1pPr>
          </a:lstStyle>
          <a:p>
            <a:pPr/>
            <a:r>
              <a:t>Horas Totales</a:t>
            </a:r>
          </a:p>
        </p:txBody>
      </p:sp>
      <p:sp>
        <p:nvSpPr>
          <p:cNvPr id="402" name="Rounded Rectangle 71"/>
          <p:cNvSpPr/>
          <p:nvPr/>
        </p:nvSpPr>
        <p:spPr>
          <a:xfrm>
            <a:off x="9858127" y="5753098"/>
            <a:ext cx="1723982" cy="800101"/>
          </a:xfrm>
          <a:prstGeom prst="roundRect">
            <a:avLst>
              <a:gd name="adj" fmla="val 19047"/>
            </a:avLst>
          </a:prstGeom>
          <a:solidFill>
            <a:srgbClr val="FFFFFF">
              <a:alpha val="5000"/>
            </a:srgbClr>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03" name="TextBox 72"/>
          <p:cNvSpPr txBox="1"/>
          <p:nvPr/>
        </p:nvSpPr>
        <p:spPr>
          <a:xfrm>
            <a:off x="10598867" y="5842318"/>
            <a:ext cx="242502" cy="393062"/>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2300"/>
              </a:lnSpc>
              <a:defRPr b="1" sz="1700">
                <a:solidFill>
                  <a:srgbClr val="DDDDDD"/>
                </a:solidFill>
                <a:latin typeface="MiSans"/>
                <a:ea typeface="MiSans"/>
                <a:cs typeface="MiSans"/>
                <a:sym typeface="MiSans"/>
              </a:defRPr>
            </a:lvl1pPr>
          </a:lstStyle>
          <a:p>
            <a:pPr/>
            <a:r>
              <a:t>4</a:t>
            </a:r>
          </a:p>
        </p:txBody>
      </p:sp>
      <p:sp>
        <p:nvSpPr>
          <p:cNvPr id="404" name="TextBox 73"/>
          <p:cNvSpPr txBox="1"/>
          <p:nvPr/>
        </p:nvSpPr>
        <p:spPr>
          <a:xfrm>
            <a:off x="10430229" y="6211062"/>
            <a:ext cx="57977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300"/>
              </a:lnSpc>
              <a:spcBef>
                <a:spcPts val="200"/>
              </a:spcBef>
              <a:defRPr sz="800">
                <a:solidFill>
                  <a:srgbClr val="9CA3AF"/>
                </a:solidFill>
                <a:latin typeface="MiSans"/>
                <a:ea typeface="MiSans"/>
                <a:cs typeface="MiSans"/>
                <a:sym typeface="MiSans"/>
              </a:defRPr>
            </a:lvl1pPr>
          </a:lstStyle>
          <a:p>
            <a:pPr/>
            <a:r>
              <a:t>Horas/Día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2235"/>
        </a:solidFill>
      </p:bgPr>
    </p:bg>
    <p:spTree>
      <p:nvGrpSpPr>
        <p:cNvPr id="1" name=""/>
        <p:cNvGrpSpPr/>
        <p:nvPr/>
      </p:nvGrpSpPr>
      <p:grpSpPr>
        <a:xfrm>
          <a:off x="0" y="0"/>
          <a:ext cx="0" cy="0"/>
          <a:chOff x="0" y="0"/>
          <a:chExt cx="0" cy="0"/>
        </a:xfrm>
      </p:grpSpPr>
      <p:pic>
        <p:nvPicPr>
          <p:cNvPr id="406" name="Picture 1" descr="Picture 1"/>
          <p:cNvPicPr>
            <a:picLocks noChangeAspect="1"/>
          </p:cNvPicPr>
          <p:nvPr/>
        </p:nvPicPr>
        <p:blipFill>
          <a:blip r:embed="rId2">
            <a:extLst/>
          </a:blip>
          <a:stretch>
            <a:fillRect/>
          </a:stretch>
        </p:blipFill>
        <p:spPr>
          <a:xfrm>
            <a:off x="609584" y="127323"/>
            <a:ext cx="285743" cy="221603"/>
          </a:xfrm>
          <a:prstGeom prst="rect">
            <a:avLst/>
          </a:prstGeom>
          <a:ln w="12700">
            <a:miter lim="400000"/>
          </a:ln>
        </p:spPr>
      </p:pic>
      <p:sp>
        <p:nvSpPr>
          <p:cNvPr id="407" name="TextBox 2"/>
          <p:cNvSpPr txBox="1"/>
          <p:nvPr/>
        </p:nvSpPr>
        <p:spPr>
          <a:xfrm>
            <a:off x="1027911" y="-12889"/>
            <a:ext cx="8076449" cy="50202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¿Por qué este curso transformará tu carrera profesional?</a:t>
            </a:r>
          </a:p>
        </p:txBody>
      </p:sp>
      <p:sp>
        <p:nvSpPr>
          <p:cNvPr id="408" name="Rounded Rectangle 3"/>
          <p:cNvSpPr/>
          <p:nvPr/>
        </p:nvSpPr>
        <p:spPr>
          <a:xfrm>
            <a:off x="609584" y="643886"/>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09" name="Rounded Rectangle 4"/>
          <p:cNvSpPr/>
          <p:nvPr/>
        </p:nvSpPr>
        <p:spPr>
          <a:xfrm>
            <a:off x="809604" y="843911"/>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10" name="Picture 5" descr="Picture 5"/>
          <p:cNvPicPr>
            <a:picLocks noChangeAspect="1"/>
          </p:cNvPicPr>
          <p:nvPr/>
        </p:nvPicPr>
        <p:blipFill>
          <a:blip r:embed="rId3">
            <a:extLst/>
          </a:blip>
          <a:stretch>
            <a:fillRect/>
          </a:stretch>
        </p:blipFill>
        <p:spPr>
          <a:xfrm>
            <a:off x="923900" y="983929"/>
            <a:ext cx="228595" cy="177165"/>
          </a:xfrm>
          <a:prstGeom prst="rect">
            <a:avLst/>
          </a:prstGeom>
          <a:ln w="12700">
            <a:miter lim="400000"/>
          </a:ln>
        </p:spPr>
      </p:pic>
      <p:sp>
        <p:nvSpPr>
          <p:cNvPr id="411" name="TextBox 6"/>
          <p:cNvSpPr txBox="1"/>
          <p:nvPr/>
        </p:nvSpPr>
        <p:spPr>
          <a:xfrm>
            <a:off x="1399378" y="816353"/>
            <a:ext cx="1166830" cy="3218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Enfoque Práctico</a:t>
            </a:r>
          </a:p>
        </p:txBody>
      </p:sp>
      <p:sp>
        <p:nvSpPr>
          <p:cNvPr id="412" name="TextBox 7"/>
          <p:cNvSpPr txBox="1"/>
          <p:nvPr/>
        </p:nvSpPr>
        <p:spPr>
          <a:xfrm>
            <a:off x="1399378" y="1227008"/>
            <a:ext cx="2468437" cy="853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60% del tiempo en actividades prácticas, role-plays y simulaciones reales</a:t>
            </a:r>
          </a:p>
        </p:txBody>
      </p:sp>
      <p:sp>
        <p:nvSpPr>
          <p:cNvPr id="413" name="Rounded Rectangle 8"/>
          <p:cNvSpPr/>
          <p:nvPr/>
        </p:nvSpPr>
        <p:spPr>
          <a:xfrm>
            <a:off x="4238519" y="643886"/>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14" name="Rounded Rectangle 9"/>
          <p:cNvSpPr/>
          <p:nvPr/>
        </p:nvSpPr>
        <p:spPr>
          <a:xfrm>
            <a:off x="4438539" y="843911"/>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15" name="Picture 10" descr="Picture 10"/>
          <p:cNvPicPr>
            <a:picLocks noChangeAspect="1"/>
          </p:cNvPicPr>
          <p:nvPr/>
        </p:nvPicPr>
        <p:blipFill>
          <a:blip r:embed="rId4">
            <a:extLst/>
          </a:blip>
          <a:stretch>
            <a:fillRect/>
          </a:stretch>
        </p:blipFill>
        <p:spPr>
          <a:xfrm>
            <a:off x="4552836" y="975357"/>
            <a:ext cx="228595" cy="194310"/>
          </a:xfrm>
          <a:prstGeom prst="rect">
            <a:avLst/>
          </a:prstGeom>
          <a:ln w="12700">
            <a:miter lim="400000"/>
          </a:ln>
        </p:spPr>
      </p:pic>
      <p:sp>
        <p:nvSpPr>
          <p:cNvPr id="416" name="TextBox 11"/>
          <p:cNvSpPr txBox="1"/>
          <p:nvPr/>
        </p:nvSpPr>
        <p:spPr>
          <a:xfrm>
            <a:off x="5028312" y="816353"/>
            <a:ext cx="1639669" cy="3218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Sensibilidad Intercultural</a:t>
            </a:r>
          </a:p>
        </p:txBody>
      </p:sp>
      <p:sp>
        <p:nvSpPr>
          <p:cNvPr id="417" name="TextBox 12"/>
          <p:cNvSpPr txBox="1"/>
          <p:nvPr/>
        </p:nvSpPr>
        <p:spPr>
          <a:xfrm>
            <a:off x="5028312" y="1196846"/>
            <a:ext cx="2468437" cy="599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Aprende a adaptarte a las culturas hispanas específicas</a:t>
            </a:r>
          </a:p>
        </p:txBody>
      </p:sp>
      <p:sp>
        <p:nvSpPr>
          <p:cNvPr id="418" name="Rounded Rectangle 13"/>
          <p:cNvSpPr/>
          <p:nvPr/>
        </p:nvSpPr>
        <p:spPr>
          <a:xfrm>
            <a:off x="609584" y="2719386"/>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19" name="Rounded Rectangle 14"/>
          <p:cNvSpPr/>
          <p:nvPr/>
        </p:nvSpPr>
        <p:spPr>
          <a:xfrm>
            <a:off x="809604" y="2919411"/>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20" name="Picture 15" descr="Picture 15"/>
          <p:cNvPicPr>
            <a:picLocks noChangeAspect="1"/>
          </p:cNvPicPr>
          <p:nvPr/>
        </p:nvPicPr>
        <p:blipFill>
          <a:blip r:embed="rId5">
            <a:extLst/>
          </a:blip>
          <a:stretch>
            <a:fillRect/>
          </a:stretch>
        </p:blipFill>
        <p:spPr>
          <a:xfrm>
            <a:off x="923900" y="3045140"/>
            <a:ext cx="228595" cy="205740"/>
          </a:xfrm>
          <a:prstGeom prst="rect">
            <a:avLst/>
          </a:prstGeom>
          <a:ln w="12700">
            <a:miter lim="400000"/>
          </a:ln>
        </p:spPr>
      </p:pic>
      <p:sp>
        <p:nvSpPr>
          <p:cNvPr id="421" name="TextBox 16"/>
          <p:cNvSpPr txBox="1"/>
          <p:nvPr/>
        </p:nvSpPr>
        <p:spPr>
          <a:xfrm>
            <a:off x="1399378" y="2891853"/>
            <a:ext cx="1430504"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Materiales Auténticos</a:t>
            </a:r>
          </a:p>
        </p:txBody>
      </p:sp>
      <p:sp>
        <p:nvSpPr>
          <p:cNvPr id="422" name="TextBox 17"/>
          <p:cNvSpPr txBox="1"/>
          <p:nvPr/>
        </p:nvSpPr>
        <p:spPr>
          <a:xfrm>
            <a:off x="1399378" y="3429508"/>
            <a:ext cx="2468437" cy="599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Casos reales, grabaciones auténticas y situaciones del mundo real</a:t>
            </a:r>
          </a:p>
        </p:txBody>
      </p:sp>
      <p:sp>
        <p:nvSpPr>
          <p:cNvPr id="423" name="Rounded Rectangle 18"/>
          <p:cNvSpPr/>
          <p:nvPr/>
        </p:nvSpPr>
        <p:spPr>
          <a:xfrm>
            <a:off x="4238519" y="2719386"/>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24" name="Rounded Rectangle 19"/>
          <p:cNvSpPr/>
          <p:nvPr/>
        </p:nvSpPr>
        <p:spPr>
          <a:xfrm>
            <a:off x="4438539" y="2919411"/>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25" name="Picture 20" descr="Picture 20"/>
          <p:cNvPicPr>
            <a:picLocks noChangeAspect="1"/>
          </p:cNvPicPr>
          <p:nvPr/>
        </p:nvPicPr>
        <p:blipFill>
          <a:blip r:embed="rId6">
            <a:extLst/>
          </a:blip>
          <a:stretch>
            <a:fillRect/>
          </a:stretch>
        </p:blipFill>
        <p:spPr>
          <a:xfrm>
            <a:off x="4552836" y="3085146"/>
            <a:ext cx="228595" cy="125730"/>
          </a:xfrm>
          <a:prstGeom prst="rect">
            <a:avLst/>
          </a:prstGeom>
          <a:ln w="12700">
            <a:miter lim="400000"/>
          </a:ln>
        </p:spPr>
      </p:pic>
      <p:sp>
        <p:nvSpPr>
          <p:cNvPr id="426" name="TextBox 21"/>
          <p:cNvSpPr txBox="1"/>
          <p:nvPr/>
        </p:nvSpPr>
        <p:spPr>
          <a:xfrm>
            <a:off x="5028312" y="2891853"/>
            <a:ext cx="1117221"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Grupo Reducido</a:t>
            </a:r>
          </a:p>
        </p:txBody>
      </p:sp>
      <p:sp>
        <p:nvSpPr>
          <p:cNvPr id="427" name="TextBox 22"/>
          <p:cNvSpPr txBox="1"/>
          <p:nvPr/>
        </p:nvSpPr>
        <p:spPr>
          <a:xfrm>
            <a:off x="5028312" y="3302508"/>
            <a:ext cx="2468437" cy="853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14 profesionales, atención personalizada y feedback individualizado</a:t>
            </a:r>
          </a:p>
        </p:txBody>
      </p:sp>
      <p:sp>
        <p:nvSpPr>
          <p:cNvPr id="428" name="Rounded Rectangle 23"/>
          <p:cNvSpPr/>
          <p:nvPr/>
        </p:nvSpPr>
        <p:spPr>
          <a:xfrm>
            <a:off x="609584" y="4792789"/>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29" name="Rounded Rectangle 24"/>
          <p:cNvSpPr/>
          <p:nvPr/>
        </p:nvSpPr>
        <p:spPr>
          <a:xfrm>
            <a:off x="809604" y="4992814"/>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30" name="Picture 25" descr="Picture 25"/>
          <p:cNvPicPr>
            <a:picLocks noChangeAspect="1"/>
          </p:cNvPicPr>
          <p:nvPr/>
        </p:nvPicPr>
        <p:blipFill>
          <a:blip r:embed="rId7">
            <a:extLst/>
          </a:blip>
          <a:stretch>
            <a:fillRect/>
          </a:stretch>
        </p:blipFill>
        <p:spPr>
          <a:xfrm>
            <a:off x="923900" y="5138547"/>
            <a:ext cx="228595" cy="165735"/>
          </a:xfrm>
          <a:prstGeom prst="rect">
            <a:avLst/>
          </a:prstGeom>
          <a:ln w="12700">
            <a:miter lim="400000"/>
          </a:ln>
        </p:spPr>
      </p:pic>
      <p:sp>
        <p:nvSpPr>
          <p:cNvPr id="431" name="TextBox 26"/>
          <p:cNvSpPr txBox="1"/>
          <p:nvPr/>
        </p:nvSpPr>
        <p:spPr>
          <a:xfrm>
            <a:off x="1399378" y="4965255"/>
            <a:ext cx="1371345"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Portfolio Profesional</a:t>
            </a:r>
          </a:p>
        </p:txBody>
      </p:sp>
      <p:sp>
        <p:nvSpPr>
          <p:cNvPr id="432" name="TextBox 27"/>
          <p:cNvSpPr txBox="1"/>
          <p:nvPr/>
        </p:nvSpPr>
        <p:spPr>
          <a:xfrm>
            <a:off x="1399378" y="5502910"/>
            <a:ext cx="2468437" cy="599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Al terminar, tendrás un portfolio de situaciones demostrables</a:t>
            </a:r>
          </a:p>
        </p:txBody>
      </p:sp>
      <p:sp>
        <p:nvSpPr>
          <p:cNvPr id="433" name="Rounded Rectangle 28"/>
          <p:cNvSpPr/>
          <p:nvPr/>
        </p:nvSpPr>
        <p:spPr>
          <a:xfrm>
            <a:off x="4238519" y="4792789"/>
            <a:ext cx="3476539" cy="1914526"/>
          </a:xfrm>
          <a:prstGeom prst="roundRect">
            <a:avLst>
              <a:gd name="adj" fmla="val 796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34" name="Rounded Rectangle 29"/>
          <p:cNvSpPr/>
          <p:nvPr/>
        </p:nvSpPr>
        <p:spPr>
          <a:xfrm>
            <a:off x="4438539" y="4992814"/>
            <a:ext cx="457189" cy="457201"/>
          </a:xfrm>
          <a:prstGeom prst="roundRect">
            <a:avLst>
              <a:gd name="adj" fmla="val 33333"/>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35" name="Picture 30" descr="Picture 30"/>
          <p:cNvPicPr>
            <a:picLocks noChangeAspect="1"/>
          </p:cNvPicPr>
          <p:nvPr/>
        </p:nvPicPr>
        <p:blipFill>
          <a:blip r:embed="rId8">
            <a:extLst/>
          </a:blip>
          <a:stretch>
            <a:fillRect/>
          </a:stretch>
        </p:blipFill>
        <p:spPr>
          <a:xfrm>
            <a:off x="4552836" y="5118545"/>
            <a:ext cx="228595" cy="205740"/>
          </a:xfrm>
          <a:prstGeom prst="rect">
            <a:avLst/>
          </a:prstGeom>
          <a:ln w="12700">
            <a:miter lim="400000"/>
          </a:ln>
        </p:spPr>
      </p:pic>
      <p:sp>
        <p:nvSpPr>
          <p:cNvPr id="436" name="TextBox 31"/>
          <p:cNvSpPr txBox="1"/>
          <p:nvPr/>
        </p:nvSpPr>
        <p:spPr>
          <a:xfrm>
            <a:off x="5028312" y="4965255"/>
            <a:ext cx="1907932"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spcBef>
                <a:spcPts val="500"/>
              </a:spcBef>
              <a:defRPr b="1" sz="1000">
                <a:solidFill>
                  <a:srgbClr val="FFFFFF"/>
                </a:solidFill>
                <a:latin typeface="MiSans"/>
                <a:ea typeface="MiSans"/>
                <a:cs typeface="MiSans"/>
                <a:sym typeface="MiSans"/>
              </a:defRPr>
            </a:lvl1pPr>
          </a:lstStyle>
          <a:p>
            <a:pPr/>
            <a:r>
              <a:t>Certificación de Competencia</a:t>
            </a:r>
          </a:p>
        </p:txBody>
      </p:sp>
      <p:sp>
        <p:nvSpPr>
          <p:cNvPr id="437" name="TextBox 32"/>
          <p:cNvSpPr txBox="1"/>
          <p:nvPr/>
        </p:nvSpPr>
        <p:spPr>
          <a:xfrm>
            <a:off x="5028312" y="5502910"/>
            <a:ext cx="2468437" cy="599057"/>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000"/>
              </a:lnSpc>
              <a:defRPr sz="1100">
                <a:solidFill>
                  <a:srgbClr val="D1D5DB"/>
                </a:solidFill>
                <a:latin typeface="MiSans"/>
                <a:ea typeface="MiSans"/>
                <a:cs typeface="MiSans"/>
                <a:sym typeface="MiSans"/>
              </a:defRPr>
            </a:lvl1pPr>
          </a:lstStyle>
          <a:p>
            <a:pPr/>
            <a:r>
              <a:t>Certificado que acredita tu nivel en español para reuniones de negocios</a:t>
            </a:r>
          </a:p>
        </p:txBody>
      </p:sp>
      <p:sp>
        <p:nvSpPr>
          <p:cNvPr id="438" name="Rounded Rectangle 33"/>
          <p:cNvSpPr/>
          <p:nvPr/>
        </p:nvSpPr>
        <p:spPr>
          <a:xfrm>
            <a:off x="8029374" y="790573"/>
            <a:ext cx="3552737" cy="3486151"/>
          </a:xfrm>
          <a:prstGeom prst="roundRect">
            <a:avLst>
              <a:gd name="adj" fmla="val 6557"/>
            </a:avLst>
          </a:prstGeom>
          <a:solidFill>
            <a:srgbClr val="37DCF2">
              <a:alpha val="8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39" name="Picture 34" descr="Picture 34"/>
          <p:cNvPicPr>
            <a:picLocks noChangeAspect="1"/>
          </p:cNvPicPr>
          <p:nvPr/>
        </p:nvPicPr>
        <p:blipFill>
          <a:blip r:embed="rId9">
            <a:extLst/>
          </a:blip>
          <a:stretch>
            <a:fillRect/>
          </a:stretch>
        </p:blipFill>
        <p:spPr>
          <a:xfrm>
            <a:off x="8267493" y="1083944"/>
            <a:ext cx="228595" cy="194310"/>
          </a:xfrm>
          <a:prstGeom prst="rect">
            <a:avLst/>
          </a:prstGeom>
          <a:ln w="12700">
            <a:miter lim="400000"/>
          </a:ln>
        </p:spPr>
      </p:pic>
      <p:sp>
        <p:nvSpPr>
          <p:cNvPr id="440" name="TextBox 35"/>
          <p:cNvSpPr txBox="1"/>
          <p:nvPr/>
        </p:nvSpPr>
        <p:spPr>
          <a:xfrm>
            <a:off x="8590573" y="1018730"/>
            <a:ext cx="1341325" cy="32473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100">
                <a:solidFill>
                  <a:srgbClr val="FFFFFF"/>
                </a:solidFill>
                <a:latin typeface="MiSans"/>
                <a:ea typeface="MiSans"/>
                <a:cs typeface="MiSans"/>
                <a:sym typeface="MiSans"/>
              </a:defRPr>
            </a:lvl1pPr>
          </a:lstStyle>
          <a:p>
            <a:pPr/>
            <a:r>
              <a:t>Detalles del Curso</a:t>
            </a:r>
          </a:p>
        </p:txBody>
      </p:sp>
      <p:pic>
        <p:nvPicPr>
          <p:cNvPr id="441" name="Picture 36" descr="Picture 36"/>
          <p:cNvPicPr>
            <a:picLocks noChangeAspect="1"/>
          </p:cNvPicPr>
          <p:nvPr/>
        </p:nvPicPr>
        <p:blipFill>
          <a:blip r:embed="rId10">
            <a:extLst/>
          </a:blip>
          <a:stretch>
            <a:fillRect/>
          </a:stretch>
        </p:blipFill>
        <p:spPr>
          <a:xfrm>
            <a:off x="8267493" y="1605913"/>
            <a:ext cx="228595" cy="217171"/>
          </a:xfrm>
          <a:prstGeom prst="rect">
            <a:avLst/>
          </a:prstGeom>
          <a:ln w="12700">
            <a:miter lim="400000"/>
          </a:ln>
        </p:spPr>
      </p:pic>
      <p:sp>
        <p:nvSpPr>
          <p:cNvPr id="442" name="TextBox 37"/>
          <p:cNvSpPr txBox="1"/>
          <p:nvPr/>
        </p:nvSpPr>
        <p:spPr>
          <a:xfrm>
            <a:off x="8628671" y="1448562"/>
            <a:ext cx="52902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Duración</a:t>
            </a:r>
          </a:p>
        </p:txBody>
      </p:sp>
      <p:sp>
        <p:nvSpPr>
          <p:cNvPr id="443" name="TextBox 38"/>
          <p:cNvSpPr txBox="1"/>
          <p:nvPr/>
        </p:nvSpPr>
        <p:spPr>
          <a:xfrm>
            <a:off x="8628671" y="1648841"/>
            <a:ext cx="772002"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4 semanas</a:t>
            </a:r>
          </a:p>
        </p:txBody>
      </p:sp>
      <p:pic>
        <p:nvPicPr>
          <p:cNvPr id="444" name="Picture 39" descr="Picture 39"/>
          <p:cNvPicPr>
            <a:picLocks noChangeAspect="1"/>
          </p:cNvPicPr>
          <p:nvPr/>
        </p:nvPicPr>
        <p:blipFill>
          <a:blip r:embed="rId11">
            <a:extLst/>
          </a:blip>
          <a:stretch>
            <a:fillRect/>
          </a:stretch>
        </p:blipFill>
        <p:spPr>
          <a:xfrm>
            <a:off x="8267493" y="2341245"/>
            <a:ext cx="228595" cy="194310"/>
          </a:xfrm>
          <a:prstGeom prst="rect">
            <a:avLst/>
          </a:prstGeom>
          <a:ln w="12700">
            <a:miter lim="400000"/>
          </a:ln>
        </p:spPr>
      </p:pic>
      <p:sp>
        <p:nvSpPr>
          <p:cNvPr id="445" name="TextBox 40"/>
          <p:cNvSpPr txBox="1"/>
          <p:nvPr/>
        </p:nvSpPr>
        <p:spPr>
          <a:xfrm>
            <a:off x="8628671" y="2058161"/>
            <a:ext cx="455556"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Horario</a:t>
            </a:r>
          </a:p>
        </p:txBody>
      </p:sp>
      <p:sp>
        <p:nvSpPr>
          <p:cNvPr id="446" name="TextBox 41"/>
          <p:cNvSpPr txBox="1"/>
          <p:nvPr/>
        </p:nvSpPr>
        <p:spPr>
          <a:xfrm>
            <a:off x="8628671" y="2258441"/>
            <a:ext cx="1082433"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Lunes a viernes</a:t>
            </a:r>
          </a:p>
        </p:txBody>
      </p:sp>
      <p:sp>
        <p:nvSpPr>
          <p:cNvPr id="447" name="TextBox 42"/>
          <p:cNvSpPr txBox="1"/>
          <p:nvPr/>
        </p:nvSpPr>
        <p:spPr>
          <a:xfrm>
            <a:off x="8628671" y="2522792"/>
            <a:ext cx="872132"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500"/>
              </a:lnSpc>
              <a:defRPr sz="900">
                <a:solidFill>
                  <a:srgbClr val="D1D5DB"/>
                </a:solidFill>
                <a:latin typeface="MiSans"/>
                <a:ea typeface="MiSans"/>
                <a:cs typeface="MiSans"/>
                <a:sym typeface="MiSans"/>
              </a:defRPr>
            </a:lvl1pPr>
          </a:lstStyle>
          <a:p>
            <a:pPr/>
            <a:r>
              <a:t>4 horas diarias</a:t>
            </a:r>
          </a:p>
        </p:txBody>
      </p:sp>
      <p:pic>
        <p:nvPicPr>
          <p:cNvPr id="448" name="Picture 43" descr="Picture 43"/>
          <p:cNvPicPr>
            <a:picLocks noChangeAspect="1"/>
          </p:cNvPicPr>
          <p:nvPr/>
        </p:nvPicPr>
        <p:blipFill>
          <a:blip r:embed="rId12">
            <a:extLst/>
          </a:blip>
          <a:stretch>
            <a:fillRect/>
          </a:stretch>
        </p:blipFill>
        <p:spPr>
          <a:xfrm>
            <a:off x="8267493" y="3118485"/>
            <a:ext cx="228595" cy="125730"/>
          </a:xfrm>
          <a:prstGeom prst="rect">
            <a:avLst/>
          </a:prstGeom>
          <a:ln w="12700">
            <a:miter lim="400000"/>
          </a:ln>
        </p:spPr>
      </p:pic>
      <p:sp>
        <p:nvSpPr>
          <p:cNvPr id="449" name="TextBox 44"/>
          <p:cNvSpPr txBox="1"/>
          <p:nvPr/>
        </p:nvSpPr>
        <p:spPr>
          <a:xfrm>
            <a:off x="8628671" y="2896361"/>
            <a:ext cx="743638"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Carga horaria</a:t>
            </a:r>
          </a:p>
        </p:txBody>
      </p:sp>
      <p:sp>
        <p:nvSpPr>
          <p:cNvPr id="450" name="TextBox 45"/>
          <p:cNvSpPr txBox="1"/>
          <p:nvPr/>
        </p:nvSpPr>
        <p:spPr>
          <a:xfrm>
            <a:off x="8628671" y="3099690"/>
            <a:ext cx="853771"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chemeClr val="accent6">
                    <a:satOff val="-35873"/>
                    <a:lumOff val="-12431"/>
                  </a:schemeClr>
                </a:solidFill>
                <a:latin typeface="MiSans"/>
                <a:ea typeface="MiSans"/>
                <a:cs typeface="MiSans"/>
                <a:sym typeface="MiSans"/>
              </a:defRPr>
            </a:lvl1pPr>
          </a:lstStyle>
          <a:p>
            <a:pPr/>
            <a:r>
              <a:t>80 horas</a:t>
            </a:r>
          </a:p>
        </p:txBody>
      </p:sp>
      <p:pic>
        <p:nvPicPr>
          <p:cNvPr id="451" name="Picture 46" descr="Picture 46"/>
          <p:cNvPicPr>
            <a:picLocks noChangeAspect="1"/>
          </p:cNvPicPr>
          <p:nvPr/>
        </p:nvPicPr>
        <p:blipFill>
          <a:blip r:embed="rId13">
            <a:extLst/>
          </a:blip>
          <a:stretch>
            <a:fillRect/>
          </a:stretch>
        </p:blipFill>
        <p:spPr>
          <a:xfrm>
            <a:off x="8267493" y="3721417"/>
            <a:ext cx="228595" cy="177165"/>
          </a:xfrm>
          <a:prstGeom prst="rect">
            <a:avLst/>
          </a:prstGeom>
          <a:ln w="12700">
            <a:miter lim="400000"/>
          </a:ln>
        </p:spPr>
      </p:pic>
      <p:sp>
        <p:nvSpPr>
          <p:cNvPr id="452" name="TextBox 47"/>
          <p:cNvSpPr txBox="1"/>
          <p:nvPr/>
        </p:nvSpPr>
        <p:spPr>
          <a:xfrm>
            <a:off x="8628671" y="3544062"/>
            <a:ext cx="805749" cy="265175"/>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300"/>
              </a:lnSpc>
              <a:defRPr sz="800">
                <a:solidFill>
                  <a:srgbClr val="9CA3AF"/>
                </a:solidFill>
                <a:latin typeface="MiSans"/>
                <a:ea typeface="MiSans"/>
                <a:cs typeface="MiSans"/>
                <a:sym typeface="MiSans"/>
              </a:defRPr>
            </a:lvl1pPr>
          </a:lstStyle>
          <a:p>
            <a:pPr/>
            <a:r>
              <a:t>Nivel requerido</a:t>
            </a:r>
          </a:p>
        </p:txBody>
      </p:sp>
      <p:sp>
        <p:nvSpPr>
          <p:cNvPr id="453" name="TextBox 48"/>
          <p:cNvSpPr txBox="1"/>
          <p:nvPr/>
        </p:nvSpPr>
        <p:spPr>
          <a:xfrm>
            <a:off x="8628671" y="3744341"/>
            <a:ext cx="912769" cy="32181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1800"/>
              </a:lnSpc>
              <a:defRPr b="1" sz="1000">
                <a:solidFill>
                  <a:srgbClr val="FFFFFF"/>
                </a:solidFill>
                <a:latin typeface="MiSans"/>
                <a:ea typeface="MiSans"/>
                <a:cs typeface="MiSans"/>
                <a:sym typeface="MiSans"/>
              </a:defRPr>
            </a:lvl1pPr>
          </a:lstStyle>
          <a:p>
            <a:pPr/>
            <a:r>
              <a:t>C1 del MCER</a:t>
            </a:r>
          </a:p>
        </p:txBody>
      </p:sp>
      <p:sp>
        <p:nvSpPr>
          <p:cNvPr id="454" name="Rectangle 49"/>
          <p:cNvSpPr/>
          <p:nvPr/>
        </p:nvSpPr>
        <p:spPr>
          <a:xfrm>
            <a:off x="8029374" y="4467223"/>
            <a:ext cx="3552736" cy="2371726"/>
          </a:xfrm>
          <a:prstGeom prst="rect">
            <a:avLst/>
          </a:prstGeom>
          <a:blipFill>
            <a:blip r:embed="rId14"/>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2235"/>
        </a:solidFill>
      </p:bgPr>
    </p:bg>
    <p:spTree>
      <p:nvGrpSpPr>
        <p:cNvPr id="1" name=""/>
        <p:cNvGrpSpPr/>
        <p:nvPr/>
      </p:nvGrpSpPr>
      <p:grpSpPr>
        <a:xfrm>
          <a:off x="0" y="0"/>
          <a:ext cx="0" cy="0"/>
          <a:chOff x="0" y="0"/>
          <a:chExt cx="0" cy="0"/>
        </a:xfrm>
      </p:grpSpPr>
      <p:pic>
        <p:nvPicPr>
          <p:cNvPr id="456" name="Picture 1" descr="Picture 1"/>
          <p:cNvPicPr>
            <a:picLocks noChangeAspect="1"/>
          </p:cNvPicPr>
          <p:nvPr/>
        </p:nvPicPr>
        <p:blipFill>
          <a:blip r:embed="rId2">
            <a:extLst/>
          </a:blip>
          <a:stretch>
            <a:fillRect/>
          </a:stretch>
        </p:blipFill>
        <p:spPr>
          <a:xfrm>
            <a:off x="609584" y="280500"/>
            <a:ext cx="285743" cy="239097"/>
          </a:xfrm>
          <a:prstGeom prst="rect">
            <a:avLst/>
          </a:prstGeom>
          <a:ln w="12700">
            <a:miter lim="400000"/>
          </a:ln>
        </p:spPr>
      </p:pic>
      <p:sp>
        <p:nvSpPr>
          <p:cNvPr id="457" name="TextBox 2"/>
          <p:cNvSpPr txBox="1"/>
          <p:nvPr/>
        </p:nvSpPr>
        <p:spPr>
          <a:xfrm>
            <a:off x="1027912" y="149036"/>
            <a:ext cx="9228589" cy="502027"/>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3200"/>
              </a:lnSpc>
              <a:defRPr b="1" sz="2300">
                <a:solidFill>
                  <a:srgbClr val="FFFFFF"/>
                </a:solidFill>
                <a:latin typeface="MiSans"/>
                <a:ea typeface="MiSans"/>
                <a:cs typeface="MiSans"/>
                <a:sym typeface="MiSans"/>
              </a:defRPr>
            </a:lvl1pPr>
          </a:lstStyle>
          <a:p>
            <a:pPr/>
            <a:r>
              <a:t>¿Estás listo para dominar las reuniones de negocios en español?</a:t>
            </a:r>
          </a:p>
        </p:txBody>
      </p:sp>
      <p:pic>
        <p:nvPicPr>
          <p:cNvPr id="458" name="Picture 3" descr="Picture 3"/>
          <p:cNvPicPr>
            <a:picLocks noChangeAspect="1"/>
          </p:cNvPicPr>
          <p:nvPr/>
        </p:nvPicPr>
        <p:blipFill>
          <a:blip r:embed="rId3">
            <a:extLst/>
          </a:blip>
          <a:stretch>
            <a:fillRect/>
          </a:stretch>
        </p:blipFill>
        <p:spPr>
          <a:xfrm>
            <a:off x="503059" y="1266052"/>
            <a:ext cx="285743" cy="134128"/>
          </a:xfrm>
          <a:prstGeom prst="rect">
            <a:avLst/>
          </a:prstGeom>
          <a:ln w="12700">
            <a:miter lim="400000"/>
          </a:ln>
        </p:spPr>
      </p:pic>
      <p:sp>
        <p:nvSpPr>
          <p:cNvPr id="459" name="TextBox 4"/>
          <p:cNvSpPr txBox="1"/>
          <p:nvPr/>
        </p:nvSpPr>
        <p:spPr>
          <a:xfrm>
            <a:off x="921387" y="1171574"/>
            <a:ext cx="4897251" cy="1113660"/>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lvl1pPr>
              <a:lnSpc>
                <a:spcPts val="2700"/>
              </a:lnSpc>
              <a:defRPr sz="1500">
                <a:solidFill>
                  <a:srgbClr val="FFFFFF"/>
                </a:solidFill>
                <a:latin typeface="MiSans"/>
                <a:ea typeface="MiSans"/>
                <a:cs typeface="MiSans"/>
                <a:sym typeface="MiSans"/>
              </a:defRPr>
            </a:lvl1pPr>
          </a:lstStyle>
          <a:p>
            <a:pPr/>
            <a:r>
              <a:t>La diferencia entre un profesional y un líder está en su capacidad de comunicarse efectivamente en contextos interculturales.</a:t>
            </a:r>
          </a:p>
        </p:txBody>
      </p:sp>
      <p:sp>
        <p:nvSpPr>
          <p:cNvPr id="460" name="TextBox 5"/>
          <p:cNvSpPr txBox="1"/>
          <p:nvPr/>
        </p:nvSpPr>
        <p:spPr>
          <a:xfrm>
            <a:off x="852757" y="2594865"/>
            <a:ext cx="5297290" cy="1039619"/>
          </a:xfrm>
          <a:prstGeom prst="rect">
            <a:avLst/>
          </a:prstGeom>
          <a:ln w="12700">
            <a:miter lim="400000"/>
          </a:ln>
          <a:extLst>
            <a:ext uri="{C572A759-6A51-4108-AA02-DFA0A04FC94B}">
              <ma14:wrappingTextBoxFlag xmlns:ma14="http://schemas.microsoft.com/office/mac/drawingml/2011/main" val="1"/>
            </a:ext>
          </a:extLst>
        </p:spPr>
        <p:txBody>
          <a:bodyPr lIns="54864" tIns="54864" rIns="54864" bIns="54864" anchor="ctr">
            <a:spAutoFit/>
          </a:bodyPr>
          <a:lstStyle/>
          <a:p>
            <a:pPr>
              <a:lnSpc>
                <a:spcPts val="2500"/>
              </a:lnSpc>
              <a:defRPr sz="1400">
                <a:solidFill>
                  <a:srgbClr val="D1D5DB"/>
                </a:solidFill>
                <a:latin typeface="MiSans"/>
                <a:ea typeface="MiSans"/>
                <a:cs typeface="MiSans"/>
                <a:sym typeface="MiSans"/>
              </a:defRPr>
            </a:pPr>
            <a:r>
              <a:t> En </a:t>
            </a:r>
            <a:r>
              <a:rPr b="1"/>
              <a:t>4 semanas</a:t>
            </a:r>
            <a:r>
              <a:t>, no solo mejorarás tu español, sino que </a:t>
            </a:r>
            <a:r>
              <a:rPr b="1"/>
              <a:t>transformarás tu forma de negociar, influir y construir relaciones</a:t>
            </a:r>
            <a:r>
              <a:t> en el mundo empresarial hispano. </a:t>
            </a:r>
          </a:p>
        </p:txBody>
      </p:sp>
      <p:sp>
        <p:nvSpPr>
          <p:cNvPr id="461" name="Rectangle 6"/>
          <p:cNvSpPr/>
          <p:nvPr/>
        </p:nvSpPr>
        <p:spPr>
          <a:xfrm>
            <a:off x="526731" y="4176712"/>
            <a:ext cx="5333867" cy="1905001"/>
          </a:xfrm>
          <a:prstGeom prst="rect">
            <a:avLst/>
          </a:prstGeom>
          <a:blipFill>
            <a:blip r:embed="rId4"/>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62" name="Picture 7" descr="Picture 7"/>
          <p:cNvPicPr>
            <a:picLocks noChangeAspect="1"/>
          </p:cNvPicPr>
          <p:nvPr/>
        </p:nvPicPr>
        <p:blipFill>
          <a:blip r:embed="rId5">
            <a:extLst/>
          </a:blip>
          <a:stretch>
            <a:fillRect/>
          </a:stretch>
        </p:blipFill>
        <p:spPr>
          <a:xfrm>
            <a:off x="6248243" y="1169669"/>
            <a:ext cx="228595" cy="194310"/>
          </a:xfrm>
          <a:prstGeom prst="rect">
            <a:avLst/>
          </a:prstGeom>
          <a:ln w="12700">
            <a:miter lim="400000"/>
          </a:ln>
        </p:spPr>
      </p:pic>
      <p:sp>
        <p:nvSpPr>
          <p:cNvPr id="463" name="TextBox 8"/>
          <p:cNvSpPr txBox="1"/>
          <p:nvPr/>
        </p:nvSpPr>
        <p:spPr>
          <a:xfrm>
            <a:off x="6571323" y="1089915"/>
            <a:ext cx="3725397"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rgbClr val="FFFFFF"/>
                </a:solidFill>
                <a:latin typeface="MiSans"/>
                <a:ea typeface="MiSans"/>
                <a:cs typeface="MiSans"/>
                <a:sym typeface="MiSans"/>
              </a:defRPr>
            </a:lvl1pPr>
          </a:lstStyle>
          <a:p>
            <a:pPr/>
            <a:r>
              <a:t>Tu inversión de 80 horas te proporcionará:</a:t>
            </a:r>
          </a:p>
        </p:txBody>
      </p:sp>
      <p:sp>
        <p:nvSpPr>
          <p:cNvPr id="464" name="Rounded Rectangle 9"/>
          <p:cNvSpPr/>
          <p:nvPr/>
        </p:nvSpPr>
        <p:spPr>
          <a:xfrm>
            <a:off x="6248243" y="1571625"/>
            <a:ext cx="5333866" cy="952500"/>
          </a:xfrm>
          <a:prstGeom prst="roundRect">
            <a:avLst>
              <a:gd name="adj" fmla="val 1600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65" name="Rounded Rectangle 10"/>
          <p:cNvSpPr/>
          <p:nvPr/>
        </p:nvSpPr>
        <p:spPr>
          <a:xfrm>
            <a:off x="6410164" y="1857375"/>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66" name="Picture 11" descr="Picture 11"/>
          <p:cNvPicPr>
            <a:picLocks noChangeAspect="1"/>
          </p:cNvPicPr>
          <p:nvPr/>
        </p:nvPicPr>
        <p:blipFill>
          <a:blip r:embed="rId6">
            <a:extLst/>
          </a:blip>
          <a:stretch>
            <a:fillRect/>
          </a:stretch>
        </p:blipFill>
        <p:spPr>
          <a:xfrm>
            <a:off x="6505412" y="1966632"/>
            <a:ext cx="190496" cy="162486"/>
          </a:xfrm>
          <a:prstGeom prst="rect">
            <a:avLst/>
          </a:prstGeom>
          <a:ln w="12700">
            <a:miter lim="400000"/>
          </a:ln>
        </p:spPr>
      </p:pic>
      <p:sp>
        <p:nvSpPr>
          <p:cNvPr id="467" name="TextBox 12"/>
          <p:cNvSpPr txBox="1"/>
          <p:nvPr/>
        </p:nvSpPr>
        <p:spPr>
          <a:xfrm>
            <a:off x="6923740" y="1867346"/>
            <a:ext cx="3876600" cy="361058"/>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Confianza total en reuniones con hispanohablantes</a:t>
            </a:r>
          </a:p>
        </p:txBody>
      </p:sp>
      <p:sp>
        <p:nvSpPr>
          <p:cNvPr id="468" name="Rounded Rectangle 13"/>
          <p:cNvSpPr/>
          <p:nvPr/>
        </p:nvSpPr>
        <p:spPr>
          <a:xfrm>
            <a:off x="6248243" y="2638425"/>
            <a:ext cx="5333866" cy="952500"/>
          </a:xfrm>
          <a:prstGeom prst="roundRect">
            <a:avLst>
              <a:gd name="adj" fmla="val 1600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69" name="Rounded Rectangle 14"/>
          <p:cNvSpPr/>
          <p:nvPr/>
        </p:nvSpPr>
        <p:spPr>
          <a:xfrm>
            <a:off x="6410164" y="2924175"/>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70" name="Picture 15" descr="Picture 15"/>
          <p:cNvPicPr>
            <a:picLocks noChangeAspect="1"/>
          </p:cNvPicPr>
          <p:nvPr/>
        </p:nvPicPr>
        <p:blipFill>
          <a:blip r:embed="rId6">
            <a:extLst/>
          </a:blip>
          <a:stretch>
            <a:fillRect/>
          </a:stretch>
        </p:blipFill>
        <p:spPr>
          <a:xfrm>
            <a:off x="6505412" y="3033432"/>
            <a:ext cx="190496" cy="162486"/>
          </a:xfrm>
          <a:prstGeom prst="rect">
            <a:avLst/>
          </a:prstGeom>
          <a:ln w="12700">
            <a:miter lim="400000"/>
          </a:ln>
        </p:spPr>
      </p:pic>
      <p:sp>
        <p:nvSpPr>
          <p:cNvPr id="471" name="TextBox 16"/>
          <p:cNvSpPr txBox="1"/>
          <p:nvPr/>
        </p:nvSpPr>
        <p:spPr>
          <a:xfrm>
            <a:off x="6923740" y="2934146"/>
            <a:ext cx="4316598" cy="361058"/>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Habilidades para navegar cualquier situación intercultural</a:t>
            </a:r>
          </a:p>
        </p:txBody>
      </p:sp>
      <p:sp>
        <p:nvSpPr>
          <p:cNvPr id="472" name="Rounded Rectangle 17"/>
          <p:cNvSpPr/>
          <p:nvPr/>
        </p:nvSpPr>
        <p:spPr>
          <a:xfrm>
            <a:off x="6248243" y="3705223"/>
            <a:ext cx="5333866" cy="952500"/>
          </a:xfrm>
          <a:prstGeom prst="roundRect">
            <a:avLst>
              <a:gd name="adj" fmla="val 16000"/>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73" name="Rounded Rectangle 18"/>
          <p:cNvSpPr/>
          <p:nvPr/>
        </p:nvSpPr>
        <p:spPr>
          <a:xfrm>
            <a:off x="6410164" y="3990973"/>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74" name="Picture 19" descr="Picture 19"/>
          <p:cNvPicPr>
            <a:picLocks noChangeAspect="1"/>
          </p:cNvPicPr>
          <p:nvPr/>
        </p:nvPicPr>
        <p:blipFill>
          <a:blip r:embed="rId6">
            <a:extLst/>
          </a:blip>
          <a:stretch>
            <a:fillRect/>
          </a:stretch>
        </p:blipFill>
        <p:spPr>
          <a:xfrm>
            <a:off x="6505412" y="4100231"/>
            <a:ext cx="190496" cy="162486"/>
          </a:xfrm>
          <a:prstGeom prst="rect">
            <a:avLst/>
          </a:prstGeom>
          <a:ln w="12700">
            <a:miter lim="400000"/>
          </a:ln>
        </p:spPr>
      </p:pic>
      <p:sp>
        <p:nvSpPr>
          <p:cNvPr id="475" name="TextBox 20"/>
          <p:cNvSpPr txBox="1"/>
          <p:nvPr/>
        </p:nvSpPr>
        <p:spPr>
          <a:xfrm>
            <a:off x="6923740" y="4000944"/>
            <a:ext cx="3756725"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Estrategias comprobadas para negociar con éxito</a:t>
            </a:r>
          </a:p>
        </p:txBody>
      </p:sp>
      <p:sp>
        <p:nvSpPr>
          <p:cNvPr id="476" name="Rounded Rectangle 21"/>
          <p:cNvSpPr/>
          <p:nvPr/>
        </p:nvSpPr>
        <p:spPr>
          <a:xfrm>
            <a:off x="6248243" y="4772025"/>
            <a:ext cx="5333866" cy="704849"/>
          </a:xfrm>
          <a:prstGeom prst="roundRect">
            <a:avLst>
              <a:gd name="adj" fmla="val 21621"/>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77" name="Rounded Rectangle 22"/>
          <p:cNvSpPr/>
          <p:nvPr/>
        </p:nvSpPr>
        <p:spPr>
          <a:xfrm>
            <a:off x="6410164" y="4933950"/>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78" name="Picture 23" descr="Picture 23"/>
          <p:cNvPicPr>
            <a:picLocks noChangeAspect="1"/>
          </p:cNvPicPr>
          <p:nvPr/>
        </p:nvPicPr>
        <p:blipFill>
          <a:blip r:embed="rId6">
            <a:extLst/>
          </a:blip>
          <a:stretch>
            <a:fillRect/>
          </a:stretch>
        </p:blipFill>
        <p:spPr>
          <a:xfrm>
            <a:off x="6505412" y="5043206"/>
            <a:ext cx="190496" cy="162486"/>
          </a:xfrm>
          <a:prstGeom prst="rect">
            <a:avLst/>
          </a:prstGeom>
          <a:ln w="12700">
            <a:miter lim="400000"/>
          </a:ln>
        </p:spPr>
      </p:pic>
      <p:sp>
        <p:nvSpPr>
          <p:cNvPr id="479" name="TextBox 24"/>
          <p:cNvSpPr txBox="1"/>
          <p:nvPr/>
        </p:nvSpPr>
        <p:spPr>
          <a:xfrm>
            <a:off x="6923740" y="4948683"/>
            <a:ext cx="3545190"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p>
            <a:pPr>
              <a:lnSpc>
                <a:spcPts val="2100"/>
              </a:lnSpc>
              <a:defRPr sz="1300">
                <a:solidFill>
                  <a:srgbClr val="FFFFFF"/>
                </a:solidFill>
                <a:latin typeface="MiSans"/>
                <a:ea typeface="MiSans"/>
                <a:cs typeface="MiSans"/>
                <a:sym typeface="MiSans"/>
              </a:defRPr>
            </a:pPr>
            <a:r>
              <a:t>Una red de </a:t>
            </a:r>
            <a:r>
              <a:rPr b="1"/>
              <a:t>14 profesionales internacionales</a:t>
            </a:r>
          </a:p>
        </p:txBody>
      </p:sp>
      <p:sp>
        <p:nvSpPr>
          <p:cNvPr id="480" name="Rounded Rectangle 25"/>
          <p:cNvSpPr/>
          <p:nvPr/>
        </p:nvSpPr>
        <p:spPr>
          <a:xfrm>
            <a:off x="6248243" y="5591175"/>
            <a:ext cx="5333866" cy="704849"/>
          </a:xfrm>
          <a:prstGeom prst="roundRect">
            <a:avLst>
              <a:gd name="adj" fmla="val 21621"/>
            </a:avLst>
          </a:prstGeom>
          <a:solidFill>
            <a:srgbClr val="FFFFFF">
              <a:alpha val="4000"/>
            </a:srgbClr>
          </a:solidFill>
          <a:ln w="8255">
            <a:solidFill>
              <a:srgbClr val="37DCF2"/>
            </a:solidFill>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81" name="Rounded Rectangle 26"/>
          <p:cNvSpPr/>
          <p:nvPr/>
        </p:nvSpPr>
        <p:spPr>
          <a:xfrm>
            <a:off x="6410164" y="5753098"/>
            <a:ext cx="380991" cy="381000"/>
          </a:xfrm>
          <a:prstGeom prst="roundRect">
            <a:avLst>
              <a:gd name="adj" fmla="val 4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482" name="Picture 27" descr="Picture 27"/>
          <p:cNvPicPr>
            <a:picLocks noChangeAspect="1"/>
          </p:cNvPicPr>
          <p:nvPr/>
        </p:nvPicPr>
        <p:blipFill>
          <a:blip r:embed="rId6">
            <a:extLst/>
          </a:blip>
          <a:stretch>
            <a:fillRect/>
          </a:stretch>
        </p:blipFill>
        <p:spPr>
          <a:xfrm>
            <a:off x="6505412" y="5862356"/>
            <a:ext cx="190496" cy="162486"/>
          </a:xfrm>
          <a:prstGeom prst="rect">
            <a:avLst/>
          </a:prstGeom>
          <a:ln w="12700">
            <a:miter lim="400000"/>
          </a:ln>
        </p:spPr>
      </p:pic>
      <p:sp>
        <p:nvSpPr>
          <p:cNvPr id="483" name="TextBox 28"/>
          <p:cNvSpPr txBox="1"/>
          <p:nvPr/>
        </p:nvSpPr>
        <p:spPr>
          <a:xfrm>
            <a:off x="6923740" y="5767833"/>
            <a:ext cx="3279482" cy="361059"/>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100"/>
              </a:lnSpc>
              <a:defRPr sz="1300">
                <a:solidFill>
                  <a:srgbClr val="FFFFFF"/>
                </a:solidFill>
                <a:latin typeface="MiSans"/>
                <a:ea typeface="MiSans"/>
                <a:cs typeface="MiSans"/>
                <a:sym typeface="MiSans"/>
              </a:defRPr>
            </a:lvl1pPr>
          </a:lstStyle>
          <a:p>
            <a:pPr/>
            <a:r>
              <a:t>Un portfolio que demuestra tu competencia</a:t>
            </a:r>
          </a:p>
        </p:txBody>
      </p:sp>
      <p:pic>
        <p:nvPicPr>
          <p:cNvPr id="484" name="Picture 29" descr="Picture 29"/>
          <p:cNvPicPr>
            <a:picLocks noChangeAspect="1"/>
          </p:cNvPicPr>
          <p:nvPr/>
        </p:nvPicPr>
        <p:blipFill>
          <a:blip r:embed="rId7">
            <a:extLst/>
          </a:blip>
          <a:stretch>
            <a:fillRect/>
          </a:stretch>
        </p:blipFill>
        <p:spPr>
          <a:xfrm>
            <a:off x="6248243" y="6708457"/>
            <a:ext cx="228595" cy="165735"/>
          </a:xfrm>
          <a:prstGeom prst="rect">
            <a:avLst/>
          </a:prstGeom>
          <a:ln w="12700">
            <a:miter lim="400000"/>
          </a:ln>
        </p:spPr>
      </p:pic>
      <p:sp>
        <p:nvSpPr>
          <p:cNvPr id="485" name="TextBox 30"/>
          <p:cNvSpPr txBox="1"/>
          <p:nvPr/>
        </p:nvSpPr>
        <p:spPr>
          <a:xfrm>
            <a:off x="7434191" y="6368162"/>
            <a:ext cx="2009644" cy="353820"/>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nSpc>
                <a:spcPts val="2000"/>
              </a:lnSpc>
              <a:defRPr b="1" sz="1400">
                <a:solidFill>
                  <a:schemeClr val="accent6">
                    <a:satOff val="-35873"/>
                    <a:lumOff val="-12431"/>
                  </a:schemeClr>
                </a:solidFill>
                <a:latin typeface="MiSans"/>
                <a:ea typeface="MiSans"/>
                <a:cs typeface="MiSans"/>
                <a:sym typeface="MiSans"/>
              </a:defRPr>
            </a:lvl1pPr>
          </a:lstStyle>
          <a:p>
            <a:pPr/>
            <a:r>
              <a:t>¡Reserva tu plaza hoy!</a:t>
            </a:r>
          </a:p>
        </p:txBody>
      </p:sp>
      <p:sp>
        <p:nvSpPr>
          <p:cNvPr id="486" name="Rounded Rectangle 31"/>
          <p:cNvSpPr/>
          <p:nvPr/>
        </p:nvSpPr>
        <p:spPr>
          <a:xfrm>
            <a:off x="6248243" y="7229475"/>
            <a:ext cx="76199"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87" name="Rounded Rectangle 32"/>
          <p:cNvSpPr/>
          <p:nvPr/>
        </p:nvSpPr>
        <p:spPr>
          <a:xfrm>
            <a:off x="6248243" y="7686675"/>
            <a:ext cx="76199"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88" name="Rounded Rectangle 33"/>
          <p:cNvSpPr/>
          <p:nvPr/>
        </p:nvSpPr>
        <p:spPr>
          <a:xfrm>
            <a:off x="6248243" y="8315325"/>
            <a:ext cx="66674" cy="76200"/>
          </a:xfrm>
          <a:prstGeom prst="roundRect">
            <a:avLst>
              <a:gd name="adj" fmla="val 50000"/>
            </a:avLst>
          </a:prstGeom>
          <a:solidFill>
            <a:srgbClr val="37DCF2"/>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89" name="Rounded Rectangle 34"/>
          <p:cNvSpPr/>
          <p:nvPr/>
        </p:nvSpPr>
        <p:spPr>
          <a:xfrm>
            <a:off x="6248243" y="8924925"/>
            <a:ext cx="5333866" cy="1019175"/>
          </a:xfrm>
          <a:prstGeom prst="roundRect">
            <a:avLst>
              <a:gd name="adj" fmla="val 22429"/>
            </a:avLst>
          </a:prstGeom>
          <a:gradFill>
            <a:gsLst>
              <a:gs pos="0">
                <a:srgbClr val="37DCF2"/>
              </a:gs>
              <a:gs pos="100000">
                <a:srgbClr val="2BB5D6"/>
              </a:gs>
            </a:gsLst>
            <a:lin ang="81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490" name="TextBox 35"/>
          <p:cNvSpPr txBox="1"/>
          <p:nvPr/>
        </p:nvSpPr>
        <p:spPr>
          <a:xfrm>
            <a:off x="7841466" y="9097392"/>
            <a:ext cx="2147422" cy="407541"/>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2500"/>
              </a:lnSpc>
              <a:defRPr b="1" sz="1500">
                <a:solidFill>
                  <a:srgbClr val="FFFFFF"/>
                </a:solidFill>
                <a:latin typeface="MiSans"/>
                <a:ea typeface="MiSans"/>
                <a:cs typeface="MiSans"/>
                <a:sym typeface="MiSans"/>
              </a:defRPr>
            </a:lvl1pPr>
          </a:lstStyle>
          <a:p>
            <a:pPr/>
            <a:r>
              <a:t>¡INSCRÍBETE AHORA!</a:t>
            </a:r>
          </a:p>
        </p:txBody>
      </p:sp>
      <p:sp>
        <p:nvSpPr>
          <p:cNvPr id="491" name="TextBox 36"/>
          <p:cNvSpPr txBox="1"/>
          <p:nvPr/>
        </p:nvSpPr>
        <p:spPr>
          <a:xfrm>
            <a:off x="7849038" y="9495092"/>
            <a:ext cx="2132278" cy="288416"/>
          </a:xfrm>
          <a:prstGeom prst="rect">
            <a:avLst/>
          </a:prstGeom>
          <a:ln w="12700">
            <a:miter lim="400000"/>
          </a:ln>
          <a:extLst>
            <a:ext uri="{C572A759-6A51-4108-AA02-DFA0A04FC94B}">
              <ma14:wrappingTextBoxFlag xmlns:ma14="http://schemas.microsoft.com/office/mac/drawingml/2011/main" val="1"/>
            </a:ext>
          </a:extLst>
        </p:spPr>
        <p:txBody>
          <a:bodyPr wrap="none" lIns="54864" tIns="54864" rIns="54864" bIns="54864" anchor="ctr">
            <a:spAutoFit/>
          </a:bodyPr>
          <a:lstStyle>
            <a:lvl1pPr algn="ctr">
              <a:lnSpc>
                <a:spcPts val="1500"/>
              </a:lnSpc>
              <a:spcBef>
                <a:spcPts val="200"/>
              </a:spcBef>
              <a:defRPr sz="900">
                <a:solidFill>
                  <a:srgbClr val="FFFFFF"/>
                </a:solidFill>
                <a:latin typeface="MiSans"/>
                <a:ea typeface="MiSans"/>
                <a:cs typeface="MiSans"/>
                <a:sym typeface="MiSans"/>
              </a:defRPr>
            </a:lvl1pPr>
          </a:lstStyle>
          <a:p>
            <a:pPr/>
            <a:r>
              <a:t>Transformación profesional garantizada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